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1.xml" ContentType="application/vnd.openxmlformats-officedocument.drawingml.chart+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2.xml" ContentType="application/vnd.openxmlformats-officedocument.drawingml.chart+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3.xml" ContentType="application/vnd.openxmlformats-officedocument.drawingml.chart+xml"/>
  <Override PartName="/ppt/notesSlides/notesSlide89.xml" ContentType="application/vnd.openxmlformats-officedocument.presentationml.notesSlide+xml"/>
  <Override PartName="/ppt/charts/chart4.xml" ContentType="application/vnd.openxmlformats-officedocument.drawingml.chart+xml"/>
  <Override PartName="/ppt/notesSlides/notesSlide90.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506" r:id="rId2"/>
    <p:sldId id="305" r:id="rId3"/>
    <p:sldId id="614" r:id="rId4"/>
    <p:sldId id="609" r:id="rId5"/>
    <p:sldId id="923" r:id="rId6"/>
    <p:sldId id="615" r:id="rId7"/>
    <p:sldId id="616" r:id="rId8"/>
    <p:sldId id="747" r:id="rId9"/>
    <p:sldId id="939" r:id="rId10"/>
    <p:sldId id="924" r:id="rId11"/>
    <p:sldId id="751" r:id="rId12"/>
    <p:sldId id="938" r:id="rId13"/>
    <p:sldId id="749" r:id="rId14"/>
    <p:sldId id="666" r:id="rId15"/>
    <p:sldId id="937" r:id="rId16"/>
    <p:sldId id="927" r:id="rId17"/>
    <p:sldId id="936" r:id="rId18"/>
    <p:sldId id="929" r:id="rId19"/>
    <p:sldId id="933" r:id="rId20"/>
    <p:sldId id="934" r:id="rId21"/>
    <p:sldId id="928" r:id="rId22"/>
    <p:sldId id="925" r:id="rId23"/>
    <p:sldId id="931" r:id="rId24"/>
    <p:sldId id="932" r:id="rId25"/>
    <p:sldId id="935" r:id="rId26"/>
    <p:sldId id="930" r:id="rId27"/>
    <p:sldId id="642" r:id="rId28"/>
    <p:sldId id="633" r:id="rId29"/>
    <p:sldId id="271" r:id="rId30"/>
    <p:sldId id="743" r:id="rId31"/>
    <p:sldId id="926" r:id="rId32"/>
    <p:sldId id="300" r:id="rId33"/>
    <p:sldId id="281" r:id="rId34"/>
    <p:sldId id="296" r:id="rId35"/>
    <p:sldId id="753" r:id="rId36"/>
    <p:sldId id="313" r:id="rId37"/>
    <p:sldId id="754" r:id="rId38"/>
    <p:sldId id="330" r:id="rId39"/>
    <p:sldId id="331" r:id="rId40"/>
    <p:sldId id="333" r:id="rId41"/>
    <p:sldId id="334" r:id="rId42"/>
    <p:sldId id="340" r:id="rId43"/>
    <p:sldId id="347" r:id="rId44"/>
    <p:sldId id="351" r:id="rId45"/>
    <p:sldId id="352" r:id="rId46"/>
    <p:sldId id="353" r:id="rId47"/>
    <p:sldId id="354" r:id="rId48"/>
    <p:sldId id="355" r:id="rId49"/>
    <p:sldId id="356" r:id="rId50"/>
    <p:sldId id="357" r:id="rId51"/>
    <p:sldId id="650" r:id="rId52"/>
    <p:sldId id="664" r:id="rId53"/>
    <p:sldId id="651" r:id="rId54"/>
    <p:sldId id="659" r:id="rId55"/>
    <p:sldId id="428" r:id="rId56"/>
    <p:sldId id="429" r:id="rId57"/>
    <p:sldId id="430" r:id="rId58"/>
    <p:sldId id="431" r:id="rId59"/>
    <p:sldId id="660" r:id="rId60"/>
    <p:sldId id="661" r:id="rId61"/>
    <p:sldId id="654" r:id="rId62"/>
    <p:sldId id="656" r:id="rId63"/>
    <p:sldId id="640" r:id="rId64"/>
    <p:sldId id="653" r:id="rId65"/>
    <p:sldId id="392" r:id="rId66"/>
    <p:sldId id="547" r:id="rId67"/>
    <p:sldId id="507" r:id="rId68"/>
    <p:sldId id="891" r:id="rId69"/>
    <p:sldId id="893" r:id="rId70"/>
    <p:sldId id="894" r:id="rId71"/>
    <p:sldId id="896" r:id="rId72"/>
    <p:sldId id="909" r:id="rId73"/>
    <p:sldId id="898" r:id="rId74"/>
    <p:sldId id="911" r:id="rId75"/>
    <p:sldId id="912" r:id="rId76"/>
    <p:sldId id="913" r:id="rId77"/>
    <p:sldId id="914" r:id="rId78"/>
    <p:sldId id="915" r:id="rId79"/>
    <p:sldId id="900" r:id="rId80"/>
    <p:sldId id="904" r:id="rId81"/>
    <p:sldId id="906" r:id="rId82"/>
    <p:sldId id="908" r:id="rId83"/>
    <p:sldId id="907" r:id="rId84"/>
    <p:sldId id="671" r:id="rId85"/>
    <p:sldId id="663" r:id="rId86"/>
    <p:sldId id="755" r:id="rId87"/>
    <p:sldId id="756" r:id="rId88"/>
    <p:sldId id="757" r:id="rId89"/>
    <p:sldId id="758" r:id="rId90"/>
    <p:sldId id="675" r:id="rId91"/>
    <p:sldId id="676" r:id="rId92"/>
    <p:sldId id="883" r:id="rId93"/>
    <p:sldId id="877" r:id="rId94"/>
    <p:sldId id="677" r:id="rId95"/>
    <p:sldId id="876" r:id="rId96"/>
    <p:sldId id="888" r:id="rId97"/>
    <p:sldId id="889" r:id="rId98"/>
    <p:sldId id="890" r:id="rId99"/>
    <p:sldId id="887" r:id="rId100"/>
    <p:sldId id="879" r:id="rId101"/>
    <p:sldId id="875" r:id="rId102"/>
    <p:sldId id="880" r:id="rId103"/>
    <p:sldId id="459" r:id="rId104"/>
    <p:sldId id="881" r:id="rId105"/>
    <p:sldId id="885" r:id="rId106"/>
    <p:sldId id="886" r:id="rId107"/>
    <p:sldId id="481" r:id="rId108"/>
    <p:sldId id="492" r:id="rId109"/>
    <p:sldId id="669" r:id="rId110"/>
    <p:sldId id="670" r:id="rId111"/>
    <p:sldId id="916" r:id="rId112"/>
    <p:sldId id="378" r:id="rId113"/>
    <p:sldId id="368" r:id="rId114"/>
    <p:sldId id="369" r:id="rId115"/>
    <p:sldId id="370" r:id="rId116"/>
    <p:sldId id="371" r:id="rId117"/>
    <p:sldId id="372" r:id="rId118"/>
    <p:sldId id="373" r:id="rId119"/>
    <p:sldId id="374" r:id="rId120"/>
    <p:sldId id="375" r:id="rId121"/>
    <p:sldId id="376" r:id="rId122"/>
    <p:sldId id="377" r:id="rId123"/>
    <p:sldId id="917" r:id="rId124"/>
    <p:sldId id="387" r:id="rId125"/>
    <p:sldId id="426" r:id="rId126"/>
    <p:sldId id="918" r:id="rId127"/>
    <p:sldId id="427" r:id="rId128"/>
    <p:sldId id="919" r:id="rId129"/>
    <p:sldId id="920" r:id="rId130"/>
    <p:sldId id="921" r:id="rId131"/>
    <p:sldId id="398" r:id="rId132"/>
    <p:sldId id="399" r:id="rId133"/>
    <p:sldId id="414" r:id="rId134"/>
    <p:sldId id="416" r:id="rId135"/>
    <p:sldId id="415" r:id="rId136"/>
    <p:sldId id="403" r:id="rId137"/>
    <p:sldId id="404" r:id="rId138"/>
    <p:sldId id="922" r:id="rId139"/>
    <p:sldId id="405"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60546" autoAdjust="0"/>
  </p:normalViewPr>
  <p:slideViewPr>
    <p:cSldViewPr snapToGrid="0">
      <p:cViewPr varScale="1">
        <p:scale>
          <a:sx n="173" d="100"/>
          <a:sy n="173" d="100"/>
        </p:scale>
        <p:origin x="296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265</c:v>
                </c:pt>
                <c:pt idx="2">
                  <c:v>204</c:v>
                </c:pt>
                <c:pt idx="3">
                  <c:v>64</c:v>
                </c:pt>
                <c:pt idx="4">
                  <c:v>41</c:v>
                </c:pt>
              </c:numCache>
            </c:numRef>
          </c:val>
          <c:extLst>
            <c:ext xmlns:c16="http://schemas.microsoft.com/office/drawing/2014/chart" uri="{C3380CC4-5D6E-409C-BE32-E72D297353CC}">
              <c16:uniqueId val="{00000000-3294-7143-A0F9-9DCED833DAD7}"/>
            </c:ext>
          </c:extLst>
        </c:ser>
        <c:dLbls>
          <c:showLegendKey val="0"/>
          <c:showVal val="0"/>
          <c:showCatName val="0"/>
          <c:showSerName val="0"/>
          <c:showPercent val="0"/>
          <c:showBubbleSize val="0"/>
        </c:dLbls>
        <c:gapWidth val="150"/>
        <c:axId val="44439424"/>
        <c:axId val="44584320"/>
      </c:barChart>
      <c:catAx>
        <c:axId val="44439424"/>
        <c:scaling>
          <c:orientation val="minMax"/>
        </c:scaling>
        <c:delete val="0"/>
        <c:axPos val="b"/>
        <c:numFmt formatCode="General" sourceLinked="0"/>
        <c:majorTickMark val="out"/>
        <c:minorTickMark val="none"/>
        <c:tickLblPos val="nextTo"/>
        <c:crossAx val="44584320"/>
        <c:crosses val="autoZero"/>
        <c:auto val="1"/>
        <c:lblAlgn val="ctr"/>
        <c:lblOffset val="100"/>
        <c:noMultiLvlLbl val="0"/>
      </c:catAx>
      <c:valAx>
        <c:axId val="44584320"/>
        <c:scaling>
          <c:orientation val="minMax"/>
        </c:scaling>
        <c:delete val="0"/>
        <c:axPos val="l"/>
        <c:majorGridlines/>
        <c:numFmt formatCode="General" sourceLinked="1"/>
        <c:majorTickMark val="out"/>
        <c:minorTickMark val="none"/>
        <c:tickLblPos val="nextTo"/>
        <c:crossAx val="44439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264</c:v>
                </c:pt>
                <c:pt idx="2">
                  <c:v>204</c:v>
                </c:pt>
                <c:pt idx="3">
                  <c:v>74</c:v>
                </c:pt>
                <c:pt idx="4">
                  <c:v>45</c:v>
                </c:pt>
              </c:numCache>
            </c:numRef>
          </c:val>
          <c:extLst>
            <c:ext xmlns:c16="http://schemas.microsoft.com/office/drawing/2014/chart" uri="{C3380CC4-5D6E-409C-BE32-E72D297353CC}">
              <c16:uniqueId val="{00000000-8739-1747-8C43-440D01B30D54}"/>
            </c:ext>
          </c:extLst>
        </c:ser>
        <c:ser>
          <c:idx val="1"/>
          <c:order val="1"/>
          <c:tx>
            <c:strRef>
              <c:f>Sheet1!$C$1</c:f>
              <c:strCache>
                <c:ptCount val="1"/>
                <c:pt idx="0">
                  <c:v>Defects Fixed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Sheet1!$C$2:$C$6</c:f>
              <c:numCache>
                <c:formatCode>General</c:formatCode>
                <c:ptCount val="5"/>
                <c:pt idx="0">
                  <c:v>235</c:v>
                </c:pt>
                <c:pt idx="1">
                  <c:v>223</c:v>
                </c:pt>
                <c:pt idx="2">
                  <c:v>91</c:v>
                </c:pt>
                <c:pt idx="3">
                  <c:v>33</c:v>
                </c:pt>
                <c:pt idx="4">
                  <c:v>41</c:v>
                </c:pt>
              </c:numCache>
            </c:numRef>
          </c:val>
          <c:extLst>
            <c:ext xmlns:c16="http://schemas.microsoft.com/office/drawing/2014/chart" uri="{C3380CC4-5D6E-409C-BE32-E72D297353CC}">
              <c16:uniqueId val="{00000001-8739-1747-8C43-440D01B30D54}"/>
            </c:ext>
          </c:extLst>
        </c:ser>
        <c:ser>
          <c:idx val="2"/>
          <c:order val="2"/>
          <c:tx>
            <c:strRef>
              <c:f>Sheet1!$D$1</c:f>
              <c:strCache>
                <c:ptCount val="1"/>
                <c:pt idx="0">
                  <c:v>Open Defects</c:v>
                </c:pt>
              </c:strCache>
            </c:strRef>
          </c:tx>
          <c:spPr>
            <a:solidFill>
              <a:schemeClr val="bg1">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Sheet1!$D$2:$D$6</c:f>
              <c:numCache>
                <c:formatCode>General</c:formatCode>
                <c:ptCount val="5"/>
                <c:pt idx="0">
                  <c:v>15</c:v>
                </c:pt>
                <c:pt idx="1">
                  <c:v>41</c:v>
                </c:pt>
                <c:pt idx="2">
                  <c:v>113</c:v>
                </c:pt>
                <c:pt idx="3">
                  <c:v>41</c:v>
                </c:pt>
                <c:pt idx="4">
                  <c:v>4</c:v>
                </c:pt>
              </c:numCache>
            </c:numRef>
          </c:val>
          <c:extLst>
            <c:ext xmlns:c16="http://schemas.microsoft.com/office/drawing/2014/chart" uri="{C3380CC4-5D6E-409C-BE32-E72D297353CC}">
              <c16:uniqueId val="{00000002-8739-1747-8C43-440D01B30D54}"/>
            </c:ext>
          </c:extLst>
        </c:ser>
        <c:dLbls>
          <c:showLegendKey val="0"/>
          <c:showVal val="0"/>
          <c:showCatName val="0"/>
          <c:showSerName val="0"/>
          <c:showPercent val="0"/>
          <c:showBubbleSize val="0"/>
        </c:dLbls>
        <c:gapWidth val="150"/>
        <c:axId val="44594688"/>
        <c:axId val="44596224"/>
      </c:barChart>
      <c:catAx>
        <c:axId val="44594688"/>
        <c:scaling>
          <c:orientation val="minMax"/>
        </c:scaling>
        <c:delete val="0"/>
        <c:axPos val="b"/>
        <c:numFmt formatCode="General" sourceLinked="0"/>
        <c:majorTickMark val="out"/>
        <c:minorTickMark val="none"/>
        <c:tickLblPos val="nextTo"/>
        <c:crossAx val="44596224"/>
        <c:crosses val="autoZero"/>
        <c:auto val="1"/>
        <c:lblAlgn val="ctr"/>
        <c:lblOffset val="100"/>
        <c:noMultiLvlLbl val="0"/>
      </c:catAx>
      <c:valAx>
        <c:axId val="44596224"/>
        <c:scaling>
          <c:orientation val="minMax"/>
        </c:scaling>
        <c:delete val="0"/>
        <c:axPos val="l"/>
        <c:majorGridlines/>
        <c:numFmt formatCode="General" sourceLinked="1"/>
        <c:majorTickMark val="out"/>
        <c:minorTickMark val="none"/>
        <c:tickLblPos val="nextTo"/>
        <c:crossAx val="4459468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8"/>
          <c:y val="3.0009336968357499E-2"/>
          <c:w val="0.87355870115361545"/>
          <c:h val="0.61119132729309333"/>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0022-5F49-AFFC-20C065DA6FA6}"/>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0022-5F49-AFFC-20C065DA6FA6}"/>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0022-5F49-AFFC-20C065DA6FA6}"/>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0022-5F49-AFFC-20C065DA6FA6}"/>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0022-5F49-AFFC-20C065DA6FA6}"/>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0022-5F49-AFFC-20C065DA6FA6}"/>
            </c:ext>
          </c:extLst>
        </c:ser>
        <c:dLbls>
          <c:showLegendKey val="0"/>
          <c:showVal val="0"/>
          <c:showCatName val="0"/>
          <c:showSerName val="0"/>
          <c:showPercent val="0"/>
          <c:showBubbleSize val="0"/>
        </c:dLbls>
        <c:gapWidth val="150"/>
        <c:overlap val="100"/>
        <c:axId val="111270912"/>
        <c:axId val="116294400"/>
      </c:barChart>
      <c:catAx>
        <c:axId val="111270912"/>
        <c:scaling>
          <c:orientation val="minMax"/>
        </c:scaling>
        <c:delete val="0"/>
        <c:axPos val="b"/>
        <c:numFmt formatCode="General" sourceLinked="0"/>
        <c:majorTickMark val="out"/>
        <c:minorTickMark val="none"/>
        <c:tickLblPos val="nextTo"/>
        <c:txPr>
          <a:bodyPr/>
          <a:lstStyle/>
          <a:p>
            <a:pPr>
              <a:defRPr sz="1400" baseline="0"/>
            </a:pPr>
            <a:endParaRPr lang="en-US"/>
          </a:p>
        </c:txPr>
        <c:crossAx val="116294400"/>
        <c:crosses val="autoZero"/>
        <c:auto val="1"/>
        <c:lblAlgn val="ctr"/>
        <c:lblOffset val="100"/>
        <c:noMultiLvlLbl val="0"/>
      </c:catAx>
      <c:valAx>
        <c:axId val="116294400"/>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11270912"/>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6111913272930938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7CFD-EA44-9FF8-1BABAFB2D7CC}"/>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7CFD-EA44-9FF8-1BABAFB2D7CC}"/>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7CFD-EA44-9FF8-1BABAFB2D7CC}"/>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7CFD-EA44-9FF8-1BABAFB2D7CC}"/>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7CFD-EA44-9FF8-1BABAFB2D7CC}"/>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7CFD-EA44-9FF8-1BABAFB2D7CC}"/>
            </c:ext>
          </c:extLst>
        </c:ser>
        <c:dLbls>
          <c:showLegendKey val="0"/>
          <c:showVal val="0"/>
          <c:showCatName val="0"/>
          <c:showSerName val="0"/>
          <c:showPercent val="0"/>
          <c:showBubbleSize val="0"/>
        </c:dLbls>
        <c:gapWidth val="150"/>
        <c:overlap val="100"/>
        <c:axId val="176364928"/>
        <c:axId val="176372352"/>
      </c:barChart>
      <c:catAx>
        <c:axId val="176364928"/>
        <c:scaling>
          <c:orientation val="minMax"/>
        </c:scaling>
        <c:delete val="0"/>
        <c:axPos val="b"/>
        <c:numFmt formatCode="General" sourceLinked="0"/>
        <c:majorTickMark val="out"/>
        <c:minorTickMark val="none"/>
        <c:tickLblPos val="nextTo"/>
        <c:txPr>
          <a:bodyPr/>
          <a:lstStyle/>
          <a:p>
            <a:pPr>
              <a:defRPr sz="1400" baseline="0"/>
            </a:pPr>
            <a:endParaRPr lang="en-US"/>
          </a:p>
        </c:txPr>
        <c:crossAx val="176372352"/>
        <c:crosses val="autoZero"/>
        <c:auto val="1"/>
        <c:lblAlgn val="ctr"/>
        <c:lblOffset val="100"/>
        <c:noMultiLvlLbl val="0"/>
      </c:catAx>
      <c:valAx>
        <c:axId val="176372352"/>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364928"/>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5279034514968526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Sheet1!$B$2:$B$11</c:f>
              <c:numCache>
                <c:formatCode>General</c:formatCode>
                <c:ptCount val="10"/>
                <c:pt idx="0">
                  <c:v>18</c:v>
                </c:pt>
                <c:pt idx="1">
                  <c:v>18</c:v>
                </c:pt>
                <c:pt idx="2">
                  <c:v>17</c:v>
                </c:pt>
                <c:pt idx="3">
                  <c:v>16</c:v>
                </c:pt>
                <c:pt idx="4">
                  <c:v>14</c:v>
                </c:pt>
                <c:pt idx="5">
                  <c:v>11</c:v>
                </c:pt>
                <c:pt idx="6">
                  <c:v>9</c:v>
                </c:pt>
                <c:pt idx="7">
                  <c:v>8</c:v>
                </c:pt>
                <c:pt idx="8">
                  <c:v>7</c:v>
                </c:pt>
              </c:numCache>
            </c:numRef>
          </c:val>
          <c:extLst>
            <c:ext xmlns:c16="http://schemas.microsoft.com/office/drawing/2014/chart" uri="{C3380CC4-5D6E-409C-BE32-E72D297353CC}">
              <c16:uniqueId val="{00000000-A3B2-A748-BF0F-0B4187EBCA71}"/>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Sheet1!$C$2:$C$11</c:f>
              <c:numCache>
                <c:formatCode>General</c:formatCode>
                <c:ptCount val="10"/>
                <c:pt idx="0">
                  <c:v>38</c:v>
                </c:pt>
                <c:pt idx="1">
                  <c:v>41</c:v>
                </c:pt>
                <c:pt idx="2">
                  <c:v>43</c:v>
                </c:pt>
                <c:pt idx="3">
                  <c:v>38</c:v>
                </c:pt>
                <c:pt idx="4">
                  <c:v>41</c:v>
                </c:pt>
                <c:pt idx="5">
                  <c:v>39</c:v>
                </c:pt>
                <c:pt idx="6">
                  <c:v>36</c:v>
                </c:pt>
                <c:pt idx="7">
                  <c:v>38</c:v>
                </c:pt>
                <c:pt idx="8">
                  <c:v>36</c:v>
                </c:pt>
              </c:numCache>
            </c:numRef>
          </c:val>
          <c:extLst>
            <c:ext xmlns:c16="http://schemas.microsoft.com/office/drawing/2014/chart" uri="{C3380CC4-5D6E-409C-BE32-E72D297353CC}">
              <c16:uniqueId val="{00000001-A3B2-A748-BF0F-0B4187EBCA71}"/>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Sheet1!$D$2:$D$11</c:f>
              <c:numCache>
                <c:formatCode>General</c:formatCode>
                <c:ptCount val="10"/>
                <c:pt idx="0">
                  <c:v>139</c:v>
                </c:pt>
                <c:pt idx="1">
                  <c:v>142</c:v>
                </c:pt>
                <c:pt idx="2">
                  <c:v>136</c:v>
                </c:pt>
                <c:pt idx="3">
                  <c:v>134</c:v>
                </c:pt>
                <c:pt idx="4">
                  <c:v>143</c:v>
                </c:pt>
                <c:pt idx="5">
                  <c:v>143</c:v>
                </c:pt>
                <c:pt idx="6">
                  <c:v>140</c:v>
                </c:pt>
                <c:pt idx="7">
                  <c:v>133</c:v>
                </c:pt>
                <c:pt idx="8">
                  <c:v>133</c:v>
                </c:pt>
              </c:numCache>
            </c:numRef>
          </c:val>
          <c:extLst>
            <c:ext xmlns:c16="http://schemas.microsoft.com/office/drawing/2014/chart" uri="{C3380CC4-5D6E-409C-BE32-E72D297353CC}">
              <c16:uniqueId val="{00000002-A3B2-A748-BF0F-0B4187EBCA71}"/>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Sheet1!$E$2:$E$11</c:f>
              <c:numCache>
                <c:formatCode>General</c:formatCode>
                <c:ptCount val="10"/>
                <c:pt idx="0">
                  <c:v>39</c:v>
                </c:pt>
                <c:pt idx="1">
                  <c:v>41</c:v>
                </c:pt>
                <c:pt idx="2">
                  <c:v>40</c:v>
                </c:pt>
                <c:pt idx="3">
                  <c:v>33</c:v>
                </c:pt>
                <c:pt idx="4">
                  <c:v>35</c:v>
                </c:pt>
                <c:pt idx="5">
                  <c:v>34</c:v>
                </c:pt>
                <c:pt idx="6">
                  <c:v>35</c:v>
                </c:pt>
                <c:pt idx="7">
                  <c:v>35</c:v>
                </c:pt>
                <c:pt idx="8">
                  <c:v>36</c:v>
                </c:pt>
              </c:numCache>
            </c:numRef>
          </c:val>
          <c:extLst>
            <c:ext xmlns:c16="http://schemas.microsoft.com/office/drawing/2014/chart" uri="{C3380CC4-5D6E-409C-BE32-E72D297353CC}">
              <c16:uniqueId val="{00000003-A3B2-A748-BF0F-0B4187EBCA71}"/>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Sheet1!$F$2:$F$11</c:f>
              <c:numCache>
                <c:formatCode>General</c:formatCode>
                <c:ptCount val="10"/>
                <c:pt idx="0">
                  <c:v>5</c:v>
                </c:pt>
                <c:pt idx="1">
                  <c:v>5</c:v>
                </c:pt>
                <c:pt idx="2">
                  <c:v>5</c:v>
                </c:pt>
                <c:pt idx="3">
                  <c:v>5</c:v>
                </c:pt>
                <c:pt idx="4">
                  <c:v>5</c:v>
                </c:pt>
                <c:pt idx="5">
                  <c:v>5</c:v>
                </c:pt>
                <c:pt idx="6">
                  <c:v>5</c:v>
                </c:pt>
                <c:pt idx="7">
                  <c:v>2</c:v>
                </c:pt>
                <c:pt idx="8">
                  <c:v>2</c:v>
                </c:pt>
              </c:numCache>
            </c:numRef>
          </c:val>
          <c:extLst>
            <c:ext xmlns:c16="http://schemas.microsoft.com/office/drawing/2014/chart" uri="{C3380CC4-5D6E-409C-BE32-E72D297353CC}">
              <c16:uniqueId val="{00000004-A3B2-A748-BF0F-0B4187EBCA71}"/>
            </c:ext>
          </c:extLst>
        </c:ser>
        <c:ser>
          <c:idx val="5"/>
          <c:order val="5"/>
          <c:tx>
            <c:strRef>
              <c:f>Sheet1!$G$1</c:f>
              <c:strCache>
                <c:ptCount val="1"/>
                <c:pt idx="0">
                  <c:v>Projected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Sheet1!$G$2:$G$11</c:f>
              <c:numCache>
                <c:formatCode>General</c:formatCode>
                <c:ptCount val="10"/>
                <c:pt idx="9" formatCode="0">
                  <c:v>160</c:v>
                </c:pt>
              </c:numCache>
            </c:numRef>
          </c:val>
          <c:extLst>
            <c:ext xmlns:c16="http://schemas.microsoft.com/office/drawing/2014/chart" uri="{C3380CC4-5D6E-409C-BE32-E72D297353CC}">
              <c16:uniqueId val="{00000005-A3B2-A748-BF0F-0B4187EBCA71}"/>
            </c:ext>
          </c:extLst>
        </c:ser>
        <c:dLbls>
          <c:showLegendKey val="0"/>
          <c:showVal val="0"/>
          <c:showCatName val="0"/>
          <c:showSerName val="0"/>
          <c:showPercent val="0"/>
          <c:showBubbleSize val="0"/>
        </c:dLbls>
        <c:gapWidth val="150"/>
        <c:overlap val="100"/>
        <c:axId val="176810624"/>
        <c:axId val="176956928"/>
      </c:barChart>
      <c:catAx>
        <c:axId val="176810624"/>
        <c:scaling>
          <c:orientation val="minMax"/>
        </c:scaling>
        <c:delete val="0"/>
        <c:axPos val="b"/>
        <c:numFmt formatCode="General" sourceLinked="0"/>
        <c:majorTickMark val="out"/>
        <c:minorTickMark val="none"/>
        <c:tickLblPos val="nextTo"/>
        <c:txPr>
          <a:bodyPr/>
          <a:lstStyle/>
          <a:p>
            <a:pPr>
              <a:defRPr sz="1700" baseline="0"/>
            </a:pPr>
            <a:endParaRPr lang="en-US"/>
          </a:p>
        </c:txPr>
        <c:crossAx val="176956928"/>
        <c:crosses val="autoZero"/>
        <c:auto val="1"/>
        <c:lblAlgn val="ctr"/>
        <c:lblOffset val="100"/>
        <c:noMultiLvlLbl val="0"/>
      </c:catAx>
      <c:valAx>
        <c:axId val="176956928"/>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810624"/>
        <c:crosses val="autoZero"/>
        <c:crossBetween val="between"/>
      </c:valAx>
      <c:spPr>
        <a:noFill/>
        <a:ln w="25400">
          <a:noFill/>
        </a:ln>
      </c:spPr>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Production Defects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Sheet1!$B$2:$B$11</c:f>
              <c:numCache>
                <c:formatCode>General</c:formatCode>
                <c:ptCount val="10"/>
                <c:pt idx="0">
                  <c:v>50</c:v>
                </c:pt>
                <c:pt idx="1">
                  <c:v>56</c:v>
                </c:pt>
                <c:pt idx="2">
                  <c:v>42</c:v>
                </c:pt>
                <c:pt idx="3">
                  <c:v>56</c:v>
                </c:pt>
                <c:pt idx="4">
                  <c:v>27</c:v>
                </c:pt>
                <c:pt idx="5">
                  <c:v>23</c:v>
                </c:pt>
                <c:pt idx="6">
                  <c:v>24</c:v>
                </c:pt>
                <c:pt idx="7">
                  <c:v>18</c:v>
                </c:pt>
                <c:pt idx="8">
                  <c:v>0</c:v>
                </c:pt>
                <c:pt idx="9">
                  <c:v>34</c:v>
                </c:pt>
              </c:numCache>
            </c:numRef>
          </c:val>
          <c:extLst>
            <c:ext xmlns:c16="http://schemas.microsoft.com/office/drawing/2014/chart" uri="{C3380CC4-5D6E-409C-BE32-E72D297353CC}">
              <c16:uniqueId val="{00000000-3C5B-EB4A-880D-DCAE7346F494}"/>
            </c:ext>
          </c:extLst>
        </c:ser>
        <c:ser>
          <c:idx val="1"/>
          <c:order val="1"/>
          <c:tx>
            <c:strRef>
              <c:f>Sheet1!$C$1</c:f>
              <c:strCache>
                <c:ptCount val="1"/>
                <c:pt idx="0">
                  <c:v>Projected Production Defects</c:v>
                </c:pt>
              </c:strCache>
            </c:strRef>
          </c:tx>
          <c:spPr>
            <a:gradFill>
              <a:gsLst>
                <a:gs pos="0">
                  <a:srgbClr val="367C2B">
                    <a:tint val="66000"/>
                    <a:satMod val="160000"/>
                  </a:srgbClr>
                </a:gs>
                <a:gs pos="50000">
                  <a:srgbClr val="367C2B">
                    <a:tint val="44500"/>
                    <a:satMod val="160000"/>
                  </a:srgbClr>
                </a:gs>
                <a:gs pos="100000">
                  <a:srgbClr val="367C2B">
                    <a:tint val="23500"/>
                    <a:satMod val="160000"/>
                  </a:srgbClr>
                </a:gs>
              </a:gsLst>
              <a:lin ang="5400000" scaled="0"/>
            </a:gra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Sheet1!$C$2:$C$11</c:f>
              <c:numCache>
                <c:formatCode>General</c:formatCode>
                <c:ptCount val="10"/>
              </c:numCache>
            </c:numRef>
          </c:val>
          <c:extLst>
            <c:ext xmlns:c16="http://schemas.microsoft.com/office/drawing/2014/chart" uri="{C3380CC4-5D6E-409C-BE32-E72D297353CC}">
              <c16:uniqueId val="{00000001-3C5B-EB4A-880D-DCAE7346F494}"/>
            </c:ext>
          </c:extLst>
        </c:ser>
        <c:ser>
          <c:idx val="2"/>
          <c:order val="2"/>
          <c:tx>
            <c:strRef>
              <c:f>Sheet1!$D$1</c:f>
              <c:strCache>
                <c:ptCount val="1"/>
                <c:pt idx="0">
                  <c:v>Enhancements (%)</c:v>
                </c:pt>
              </c:strCache>
            </c:strRef>
          </c:tx>
          <c:spPr>
            <a:solidFill>
              <a:schemeClr val="accent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Sheet1!$D$2:$D$11</c:f>
              <c:numCache>
                <c:formatCode>General</c:formatCode>
                <c:ptCount val="10"/>
                <c:pt idx="0">
                  <c:v>50</c:v>
                </c:pt>
                <c:pt idx="1">
                  <c:v>44</c:v>
                </c:pt>
                <c:pt idx="2">
                  <c:v>58</c:v>
                </c:pt>
                <c:pt idx="3">
                  <c:v>44</c:v>
                </c:pt>
                <c:pt idx="4">
                  <c:v>73</c:v>
                </c:pt>
                <c:pt idx="5">
                  <c:v>77</c:v>
                </c:pt>
                <c:pt idx="6">
                  <c:v>76</c:v>
                </c:pt>
                <c:pt idx="7">
                  <c:v>82</c:v>
                </c:pt>
                <c:pt idx="8">
                  <c:v>64</c:v>
                </c:pt>
                <c:pt idx="9">
                  <c:v>66</c:v>
                </c:pt>
              </c:numCache>
            </c:numRef>
          </c:val>
          <c:extLst>
            <c:ext xmlns:c16="http://schemas.microsoft.com/office/drawing/2014/chart" uri="{C3380CC4-5D6E-409C-BE32-E72D297353CC}">
              <c16:uniqueId val="{00000002-3C5B-EB4A-880D-DCAE7346F494}"/>
            </c:ext>
          </c:extLst>
        </c:ser>
        <c:ser>
          <c:idx val="3"/>
          <c:order val="3"/>
          <c:tx>
            <c:strRef>
              <c:f>Sheet1!$E$1</c:f>
              <c:strCache>
                <c:ptCount val="1"/>
                <c:pt idx="0">
                  <c:v>Projected Enhancements</c:v>
                </c:pt>
              </c:strCache>
            </c:strRef>
          </c:tx>
          <c:spPr>
            <a:solidFill>
              <a:srgbClr val="E7C900">
                <a:lumMod val="40000"/>
                <a:lumOff val="60000"/>
              </a:srgb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Sheet1!$E$2:$E$11</c:f>
              <c:numCache>
                <c:formatCode>General</c:formatCode>
                <c:ptCount val="10"/>
              </c:numCache>
            </c:numRef>
          </c:val>
          <c:extLst>
            <c:ext xmlns:c16="http://schemas.microsoft.com/office/drawing/2014/chart" uri="{C3380CC4-5D6E-409C-BE32-E72D297353CC}">
              <c16:uniqueId val="{00000003-3C5B-EB4A-880D-DCAE7346F494}"/>
            </c:ext>
          </c:extLst>
        </c:ser>
        <c:ser>
          <c:idx val="4"/>
          <c:order val="4"/>
          <c:tx>
            <c:strRef>
              <c:f>Sheet1!$F$1</c:f>
              <c:strCache>
                <c:ptCount val="1"/>
                <c:pt idx="0">
                  <c:v>Release Testing &amp; Defects (%)</c:v>
                </c:pt>
              </c:strCache>
            </c:strRef>
          </c:tx>
          <c:spPr>
            <a:solidFill>
              <a:schemeClr val="bg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Sheet1!$F$2:$F$11</c:f>
              <c:numCache>
                <c:formatCode>General</c:formatCode>
                <c:ptCount val="10"/>
                <c:pt idx="8">
                  <c:v>36</c:v>
                </c:pt>
              </c:numCache>
            </c:numRef>
          </c:val>
          <c:extLst>
            <c:ext xmlns:c16="http://schemas.microsoft.com/office/drawing/2014/chart" uri="{C3380CC4-5D6E-409C-BE32-E72D297353CC}">
              <c16:uniqueId val="{00000004-3C5B-EB4A-880D-DCAE7346F494}"/>
            </c:ext>
          </c:extLst>
        </c:ser>
        <c:ser>
          <c:idx val="5"/>
          <c:order val="5"/>
          <c:tx>
            <c:strRef>
              <c:f>Sheet1!$G$1</c:f>
              <c:strCache>
                <c:ptCount val="1"/>
                <c:pt idx="0">
                  <c:v>Projected Release Testing &amp; Defects</c:v>
                </c:pt>
              </c:strCache>
            </c:strRef>
          </c:tx>
          <c:spPr>
            <a:solidFill>
              <a:schemeClr val="accent3">
                <a:lumMod val="85000"/>
              </a:scheme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Sheet1!$G$2:$G$11</c:f>
              <c:numCache>
                <c:formatCode>General</c:formatCode>
                <c:ptCount val="10"/>
              </c:numCache>
            </c:numRef>
          </c:val>
          <c:extLst>
            <c:ext xmlns:c16="http://schemas.microsoft.com/office/drawing/2014/chart" uri="{C3380CC4-5D6E-409C-BE32-E72D297353CC}">
              <c16:uniqueId val="{00000005-3C5B-EB4A-880D-DCAE7346F494}"/>
            </c:ext>
          </c:extLst>
        </c:ser>
        <c:dLbls>
          <c:showLegendKey val="0"/>
          <c:showVal val="0"/>
          <c:showCatName val="0"/>
          <c:showSerName val="0"/>
          <c:showPercent val="0"/>
          <c:showBubbleSize val="0"/>
        </c:dLbls>
        <c:gapWidth val="150"/>
        <c:overlap val="100"/>
        <c:axId val="42229760"/>
        <c:axId val="42231296"/>
      </c:barChart>
      <c:catAx>
        <c:axId val="42229760"/>
        <c:scaling>
          <c:orientation val="minMax"/>
        </c:scaling>
        <c:delete val="0"/>
        <c:axPos val="b"/>
        <c:numFmt formatCode="General" sourceLinked="0"/>
        <c:majorTickMark val="out"/>
        <c:minorTickMark val="none"/>
        <c:tickLblPos val="nextTo"/>
        <c:txPr>
          <a:bodyPr/>
          <a:lstStyle/>
          <a:p>
            <a:pPr>
              <a:defRPr sz="1400" baseline="0"/>
            </a:pPr>
            <a:endParaRPr lang="en-US"/>
          </a:p>
        </c:txPr>
        <c:crossAx val="42231296"/>
        <c:crosses val="autoZero"/>
        <c:auto val="1"/>
        <c:lblAlgn val="ctr"/>
        <c:lblOffset val="100"/>
        <c:noMultiLvlLbl val="0"/>
      </c:catAx>
      <c:valAx>
        <c:axId val="42231296"/>
        <c:scaling>
          <c:orientation val="minMax"/>
        </c:scaling>
        <c:delete val="0"/>
        <c:axPos val="l"/>
        <c:majorGridlines/>
        <c:numFmt formatCode="0%" sourceLinked="1"/>
        <c:majorTickMark val="out"/>
        <c:minorTickMark val="none"/>
        <c:tickLblPos val="nextTo"/>
        <c:txPr>
          <a:bodyPr/>
          <a:lstStyle/>
          <a:p>
            <a:pPr>
              <a:defRPr sz="1400" baseline="0"/>
            </a:pPr>
            <a:endParaRPr lang="en-US"/>
          </a:p>
        </c:txPr>
        <c:crossAx val="42229760"/>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sealights.io/software-development-metrics/understanding-agile-testing-methodology-and-4-agile-testing-method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sealights.io/test-metric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13838073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121</a:t>
            </a:fld>
            <a:endParaRPr lang="en-US" dirty="0"/>
          </a:p>
        </p:txBody>
      </p:sp>
    </p:spTree>
    <p:extLst>
      <p:ext uri="{BB962C8B-B14F-4D97-AF65-F5344CB8AC3E}">
        <p14:creationId xmlns:p14="http://schemas.microsoft.com/office/powerpoint/2010/main" val="39983283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122</a:t>
            </a:fld>
            <a:endParaRPr lang="en-US" dirty="0"/>
          </a:p>
        </p:txBody>
      </p:sp>
    </p:spTree>
    <p:extLst>
      <p:ext uri="{BB962C8B-B14F-4D97-AF65-F5344CB8AC3E}">
        <p14:creationId xmlns:p14="http://schemas.microsoft.com/office/powerpoint/2010/main" val="5518746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Sprints: 2 Week periods where deliverables are due and demos should be complete</a:t>
            </a:r>
          </a:p>
          <a:p>
            <a:r>
              <a:rPr lang="en-US" sz="1000" dirty="0"/>
              <a:t>Story Points (SP): Estimate of work that should be based on example deliverables. Generally not normalized between groups or teams. We will utilize ~30min to equal 1 SP</a:t>
            </a:r>
          </a:p>
          <a:p>
            <a:r>
              <a:rPr lang="en-US" sz="1000" dirty="0"/>
              <a:t>Hand out sprint planning sheet… 1 sheet per team</a:t>
            </a:r>
          </a:p>
        </p:txBody>
      </p:sp>
      <p:sp>
        <p:nvSpPr>
          <p:cNvPr id="4" name="Slide Number Placeholder 3"/>
          <p:cNvSpPr>
            <a:spLocks noGrp="1"/>
          </p:cNvSpPr>
          <p:nvPr>
            <p:ph type="sldNum" sz="quarter" idx="10"/>
          </p:nvPr>
        </p:nvSpPr>
        <p:spPr/>
        <p:txBody>
          <a:bodyPr/>
          <a:lstStyle/>
          <a:p>
            <a:fld id="{5394DE12-7B9B-46AA-AC19-C30A49928B9B}" type="slidenum">
              <a:rPr lang="en-US" smtClean="0"/>
              <a:t>123</a:t>
            </a:fld>
            <a:endParaRPr lang="en-US" dirty="0"/>
          </a:p>
        </p:txBody>
      </p:sp>
    </p:spTree>
    <p:extLst>
      <p:ext uri="{BB962C8B-B14F-4D97-AF65-F5344CB8AC3E}">
        <p14:creationId xmlns:p14="http://schemas.microsoft.com/office/powerpoint/2010/main" val="20728494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125</a:t>
            </a:fld>
            <a:endParaRPr lang="en-US" dirty="0"/>
          </a:p>
        </p:txBody>
      </p:sp>
    </p:spTree>
    <p:extLst>
      <p:ext uri="{BB962C8B-B14F-4D97-AF65-F5344CB8AC3E}">
        <p14:creationId xmlns:p14="http://schemas.microsoft.com/office/powerpoint/2010/main" val="10591739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126</a:t>
            </a:fld>
            <a:endParaRPr lang="en-US" dirty="0"/>
          </a:p>
        </p:txBody>
      </p:sp>
    </p:spTree>
    <p:extLst>
      <p:ext uri="{BB962C8B-B14F-4D97-AF65-F5344CB8AC3E}">
        <p14:creationId xmlns:p14="http://schemas.microsoft.com/office/powerpoint/2010/main" val="14405122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127</a:t>
            </a:fld>
            <a:endParaRPr lang="en-US" dirty="0"/>
          </a:p>
        </p:txBody>
      </p:sp>
    </p:spTree>
    <p:extLst>
      <p:ext uri="{BB962C8B-B14F-4D97-AF65-F5344CB8AC3E}">
        <p14:creationId xmlns:p14="http://schemas.microsoft.com/office/powerpoint/2010/main" val="4933967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128</a:t>
            </a:fld>
            <a:endParaRPr lang="en-US" dirty="0"/>
          </a:p>
        </p:txBody>
      </p:sp>
    </p:spTree>
    <p:extLst>
      <p:ext uri="{BB962C8B-B14F-4D97-AF65-F5344CB8AC3E}">
        <p14:creationId xmlns:p14="http://schemas.microsoft.com/office/powerpoint/2010/main" val="1286077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129</a:t>
            </a:fld>
            <a:endParaRPr lang="en-US" dirty="0"/>
          </a:p>
        </p:txBody>
      </p:sp>
    </p:spTree>
    <p:extLst>
      <p:ext uri="{BB962C8B-B14F-4D97-AF65-F5344CB8AC3E}">
        <p14:creationId xmlns:p14="http://schemas.microsoft.com/office/powerpoint/2010/main" val="21542903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130</a:t>
            </a:fld>
            <a:endParaRPr lang="en-US" dirty="0"/>
          </a:p>
        </p:txBody>
      </p:sp>
    </p:spTree>
    <p:extLst>
      <p:ext uri="{BB962C8B-B14F-4D97-AF65-F5344CB8AC3E}">
        <p14:creationId xmlns:p14="http://schemas.microsoft.com/office/powerpoint/2010/main" val="22835970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131</a:t>
            </a:fld>
            <a:endParaRPr lang="en-US" dirty="0"/>
          </a:p>
        </p:txBody>
      </p:sp>
    </p:spTree>
    <p:extLst>
      <p:ext uri="{BB962C8B-B14F-4D97-AF65-F5344CB8AC3E}">
        <p14:creationId xmlns:p14="http://schemas.microsoft.com/office/powerpoint/2010/main" val="196753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17</a:t>
            </a:fld>
            <a:endParaRPr lang="en-US"/>
          </a:p>
        </p:txBody>
      </p:sp>
    </p:spTree>
    <p:extLst>
      <p:ext uri="{BB962C8B-B14F-4D97-AF65-F5344CB8AC3E}">
        <p14:creationId xmlns:p14="http://schemas.microsoft.com/office/powerpoint/2010/main" val="40994442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136</a:t>
            </a:fld>
            <a:endParaRPr lang="en-US"/>
          </a:p>
        </p:txBody>
      </p:sp>
    </p:spTree>
    <p:extLst>
      <p:ext uri="{BB962C8B-B14F-4D97-AF65-F5344CB8AC3E}">
        <p14:creationId xmlns:p14="http://schemas.microsoft.com/office/powerpoint/2010/main" val="25966636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137</a:t>
            </a:fld>
            <a:endParaRPr lang="en-US" dirty="0"/>
          </a:p>
        </p:txBody>
      </p:sp>
    </p:spTree>
    <p:extLst>
      <p:ext uri="{BB962C8B-B14F-4D97-AF65-F5344CB8AC3E}">
        <p14:creationId xmlns:p14="http://schemas.microsoft.com/office/powerpoint/2010/main" val="29678069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138</a:t>
            </a:fld>
            <a:endParaRPr lang="en-US"/>
          </a:p>
        </p:txBody>
      </p:sp>
    </p:spTree>
    <p:extLst>
      <p:ext uri="{BB962C8B-B14F-4D97-AF65-F5344CB8AC3E}">
        <p14:creationId xmlns:p14="http://schemas.microsoft.com/office/powerpoint/2010/main" val="13823862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physics of getting work done help the team(s) self organize/optimize</a:t>
            </a:r>
          </a:p>
        </p:txBody>
      </p:sp>
      <p:sp>
        <p:nvSpPr>
          <p:cNvPr id="4" name="Slide Number Placeholder 3"/>
          <p:cNvSpPr>
            <a:spLocks noGrp="1"/>
          </p:cNvSpPr>
          <p:nvPr>
            <p:ph type="sldNum" sz="quarter" idx="10"/>
          </p:nvPr>
        </p:nvSpPr>
        <p:spPr/>
        <p:txBody>
          <a:bodyPr/>
          <a:lstStyle/>
          <a:p>
            <a:fld id="{23B99BB9-C7F6-43B3-A122-46088ABB36FB}" type="slidenum">
              <a:rPr lang="en-US" smtClean="0"/>
              <a:t>139</a:t>
            </a:fld>
            <a:endParaRPr lang="en-US"/>
          </a:p>
        </p:txBody>
      </p:sp>
    </p:spTree>
    <p:extLst>
      <p:ext uri="{BB962C8B-B14F-4D97-AF65-F5344CB8AC3E}">
        <p14:creationId xmlns:p14="http://schemas.microsoft.com/office/powerpoint/2010/main" val="1898841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18</a:t>
            </a:fld>
            <a:endParaRPr lang="en-US"/>
          </a:p>
        </p:txBody>
      </p:sp>
    </p:spTree>
    <p:extLst>
      <p:ext uri="{BB962C8B-B14F-4D97-AF65-F5344CB8AC3E}">
        <p14:creationId xmlns:p14="http://schemas.microsoft.com/office/powerpoint/2010/main" val="27869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19</a:t>
            </a:fld>
            <a:endParaRPr lang="en-US"/>
          </a:p>
        </p:txBody>
      </p:sp>
    </p:spTree>
    <p:extLst>
      <p:ext uri="{BB962C8B-B14F-4D97-AF65-F5344CB8AC3E}">
        <p14:creationId xmlns:p14="http://schemas.microsoft.com/office/powerpoint/2010/main" val="186602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What is the term that Jeremy used for doing it in the place? </a:t>
            </a:r>
          </a:p>
        </p:txBody>
      </p:sp>
      <p:sp>
        <p:nvSpPr>
          <p:cNvPr id="4" name="Slide Number Placeholder 3"/>
          <p:cNvSpPr>
            <a:spLocks noGrp="1"/>
          </p:cNvSpPr>
          <p:nvPr>
            <p:ph type="sldNum" sz="quarter" idx="5"/>
          </p:nvPr>
        </p:nvSpPr>
        <p:spPr/>
        <p:txBody>
          <a:bodyPr/>
          <a:lstStyle/>
          <a:p>
            <a:fld id="{35A4D32B-0177-4B34-AE20-6C72705619FE}" type="slidenum">
              <a:rPr lang="en-US" smtClean="0"/>
              <a:t>20</a:t>
            </a:fld>
            <a:endParaRPr lang="en-US"/>
          </a:p>
        </p:txBody>
      </p:sp>
    </p:spTree>
    <p:extLst>
      <p:ext uri="{BB962C8B-B14F-4D97-AF65-F5344CB8AC3E}">
        <p14:creationId xmlns:p14="http://schemas.microsoft.com/office/powerpoint/2010/main" val="405990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cost-effective product is the goal. </a:t>
            </a:r>
          </a:p>
          <a:p>
            <a:endParaRPr lang="en-US" dirty="0"/>
          </a:p>
          <a:p>
            <a:r>
              <a:rPr lang="en-US" dirty="0"/>
              <a:t>Requirements:</a:t>
            </a:r>
          </a:p>
          <a:p>
            <a:r>
              <a:rPr lang="en-US" dirty="0"/>
              <a:t>Waterfall: </a:t>
            </a:r>
          </a:p>
          <a:p>
            <a:pPr marL="228600" indent="-228600">
              <a:buFont typeface="+mj-lt"/>
              <a:buAutoNum type="arabicPeriod"/>
            </a:pPr>
            <a:r>
              <a:rPr lang="en-US" dirty="0"/>
              <a:t>Full project requirements upfront</a:t>
            </a:r>
          </a:p>
          <a:p>
            <a:pPr marL="228600" indent="-228600">
              <a:buFont typeface="+mj-lt"/>
              <a:buAutoNum type="arabicPeriod"/>
            </a:pPr>
            <a:r>
              <a:rPr lang="en-US" dirty="0"/>
              <a:t>Inconsistent industry capture techniques</a:t>
            </a:r>
          </a:p>
          <a:p>
            <a:pPr marL="228600" indent="-228600">
              <a:buFont typeface="+mj-lt"/>
              <a:buAutoNum type="arabicPeriod"/>
            </a:pPr>
            <a:r>
              <a:rPr lang="en-US" dirty="0"/>
              <a:t>Tend to be verbose requirements with formal signoff</a:t>
            </a:r>
          </a:p>
          <a:p>
            <a:pPr marL="228600" indent="-228600">
              <a:buFont typeface="+mj-lt"/>
              <a:buAutoNum type="arabicPeriod"/>
            </a:pPr>
            <a:r>
              <a:rPr lang="en-US" dirty="0"/>
              <a:t>Change requests needed</a:t>
            </a:r>
          </a:p>
          <a:p>
            <a:pPr marL="228600" indent="-228600">
              <a:buFont typeface="+mj-lt"/>
              <a:buAutoNum type="arabicPeriod"/>
            </a:pPr>
            <a:r>
              <a:rPr lang="en-US" dirty="0"/>
              <a:t>Estimation bottom up detailed estimates sometimes function points</a:t>
            </a:r>
          </a:p>
          <a:p>
            <a:pPr marL="228600" indent="-228600">
              <a:buFont typeface="+mj-lt"/>
              <a:buAutoNum type="arabicPeriod"/>
            </a:pPr>
            <a:endParaRPr lang="en-US" dirty="0"/>
          </a:p>
          <a:p>
            <a:pPr marL="0" indent="0">
              <a:buFont typeface="+mj-lt"/>
              <a:buNone/>
            </a:pPr>
            <a:r>
              <a:rPr lang="en-US" dirty="0"/>
              <a:t>Iterative:</a:t>
            </a:r>
          </a:p>
          <a:p>
            <a:pPr marL="0" indent="0">
              <a:buFont typeface="+mj-lt"/>
              <a:buNone/>
            </a:pPr>
            <a:r>
              <a:rPr lang="en-US" dirty="0"/>
              <a:t>Mostly upfront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a:p>
        </p:txBody>
      </p:sp>
    </p:spTree>
    <p:extLst>
      <p:ext uri="{BB962C8B-B14F-4D97-AF65-F5344CB8AC3E}">
        <p14:creationId xmlns:p14="http://schemas.microsoft.com/office/powerpoint/2010/main" val="60473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373305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3693602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a:p>
            <a:pPr marL="228600" indent="-228600">
              <a:buFont typeface="+mj-lt"/>
              <a:buAutoNum type="arabicPeriod"/>
            </a:pPr>
            <a:r>
              <a:rPr lang="en-US" dirty="0"/>
              <a:t>SMART: Specific, Measurable, Achievable, Relevant, and Time-boxed</a:t>
            </a:r>
          </a:p>
          <a:p>
            <a:pPr marL="228600" indent="-228600">
              <a:buFont typeface="+mj-lt"/>
              <a:buAutoNum type="arabicPeriod"/>
            </a:pPr>
            <a:r>
              <a:rPr lang="en-US" dirty="0"/>
              <a:t>Be very careful attempting to measure productivity across teams</a:t>
            </a:r>
          </a:p>
          <a:p>
            <a:pPr marL="228600" indent="-228600">
              <a:buFont typeface="+mj-lt"/>
              <a:buAutoNum type="arabicPeriod"/>
            </a:pPr>
            <a:r>
              <a:rPr lang="en-US" dirty="0"/>
              <a:t>Story Points vs Use Case Points vs Function Points</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73497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Final Topics:</a:t>
            </a:r>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303098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26</a:t>
            </a:fld>
            <a:endParaRPr lang="en-US"/>
          </a:p>
        </p:txBody>
      </p:sp>
    </p:spTree>
    <p:extLst>
      <p:ext uri="{BB962C8B-B14F-4D97-AF65-F5344CB8AC3E}">
        <p14:creationId xmlns:p14="http://schemas.microsoft.com/office/powerpoint/2010/main" val="292478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31</a:t>
            </a:fld>
            <a:endParaRPr lang="en-US"/>
          </a:p>
        </p:txBody>
      </p:sp>
    </p:spTree>
    <p:extLst>
      <p:ext uri="{BB962C8B-B14F-4D97-AF65-F5344CB8AC3E}">
        <p14:creationId xmlns:p14="http://schemas.microsoft.com/office/powerpoint/2010/main" val="4016890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was kind of “hippy-</a:t>
            </a:r>
            <a:r>
              <a:rPr lang="en-US" sz="1000" dirty="0" err="1"/>
              <a:t>ish</a:t>
            </a:r>
            <a:r>
              <a:rPr lang="en-US" sz="1000" dirty="0"/>
              <a:t>” and egalitarian in its day… quite controversial in its day (2001)</a:t>
            </a:r>
          </a:p>
          <a:p>
            <a:r>
              <a:rPr lang="en-US" sz="10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000" dirty="0"/>
          </a:p>
          <a:p>
            <a:r>
              <a:rPr lang="en-US" sz="1000" dirty="0"/>
              <a:t>The flip side:</a:t>
            </a:r>
          </a:p>
          <a:p>
            <a:pPr marL="171450" indent="-171450">
              <a:buFont typeface="Arial" panose="020B0604020202020204" pitchFamily="34" charset="0"/>
              <a:buChar char="•"/>
            </a:pPr>
            <a:r>
              <a:rPr lang="en-US" sz="1000" dirty="0"/>
              <a:t>We will actively and voluntarily play important roles on our team</a:t>
            </a:r>
          </a:p>
          <a:p>
            <a:pPr marL="171450" indent="-171450">
              <a:buFont typeface="Arial" panose="020B0604020202020204" pitchFamily="34" charset="0"/>
              <a:buChar char="•"/>
            </a:pPr>
            <a:r>
              <a:rPr lang="en-US" sz="1000" dirty="0"/>
              <a:t>The rules (rituals) that we do have… we WILL follow</a:t>
            </a:r>
          </a:p>
          <a:p>
            <a:pPr marL="171450" indent="-171450">
              <a:buFont typeface="Arial" panose="020B0604020202020204" pitchFamily="34" charset="0"/>
              <a:buChar char="•"/>
            </a:pPr>
            <a:r>
              <a:rPr lang="en-US" sz="1000" dirty="0"/>
              <a:t>We will create, demo, and release working software/products</a:t>
            </a:r>
          </a:p>
          <a:p>
            <a:pPr marL="171450" indent="-171450">
              <a:buFont typeface="Arial" panose="020B0604020202020204" pitchFamily="34" charset="0"/>
              <a:buChar char="•"/>
            </a:pPr>
            <a:r>
              <a:rPr lang="en-US" sz="1000" dirty="0"/>
              <a:t>We will utilize practical processes, tools, documentation, and planning</a:t>
            </a:r>
          </a:p>
          <a:p>
            <a:pPr marL="171450" indent="-171450">
              <a:buFont typeface="Arial" panose="020B0604020202020204" pitchFamily="34" charset="0"/>
              <a:buChar char="•"/>
            </a:pPr>
            <a:r>
              <a:rPr lang="en-US" sz="10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000" dirty="0"/>
              <a:t>We will be responsive and continuously improve (Retrospectives)</a:t>
            </a:r>
          </a:p>
          <a:p>
            <a:pPr marL="171450" indent="-171450">
              <a:buFont typeface="Arial" panose="020B0604020202020204" pitchFamily="34" charset="0"/>
              <a:buChar char="•"/>
            </a:pPr>
            <a:r>
              <a:rPr lang="en-US" sz="1000" dirty="0"/>
              <a:t>We will be transparent with how WE work and share our information</a:t>
            </a:r>
          </a:p>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32</a:t>
            </a:fld>
            <a:endParaRPr lang="en-US"/>
          </a:p>
        </p:txBody>
      </p:sp>
    </p:spTree>
    <p:extLst>
      <p:ext uri="{BB962C8B-B14F-4D97-AF65-F5344CB8AC3E}">
        <p14:creationId xmlns:p14="http://schemas.microsoft.com/office/powerpoint/2010/main" val="4239999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33</a:t>
            </a:fld>
            <a:endParaRPr lang="en-US"/>
          </a:p>
        </p:txBody>
      </p:sp>
    </p:spTree>
    <p:extLst>
      <p:ext uri="{BB962C8B-B14F-4D97-AF65-F5344CB8AC3E}">
        <p14:creationId xmlns:p14="http://schemas.microsoft.com/office/powerpoint/2010/main" val="76997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2595941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62396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68764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3440462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38</a:t>
            </a:fld>
            <a:endParaRPr lang="en-US"/>
          </a:p>
        </p:txBody>
      </p:sp>
    </p:spTree>
    <p:extLst>
      <p:ext uri="{BB962C8B-B14F-4D97-AF65-F5344CB8AC3E}">
        <p14:creationId xmlns:p14="http://schemas.microsoft.com/office/powerpoint/2010/main" val="120439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RUP… Scrum is only valid for a team of 3-8 (Scaled Agile would be valid but was not presented as an option</a:t>
            </a:r>
          </a:p>
          <a:p>
            <a:r>
              <a:rPr lang="en-US" dirty="0"/>
              <a:t>Verification is accomplished through Unit Testing… Validation is checking that an application fulfills the customer’s expectations</a:t>
            </a:r>
          </a:p>
          <a:p>
            <a:r>
              <a:rPr lang="en-US" dirty="0"/>
              <a:t>Waterfall, Spiral, and RUP are considered Plan-and-document processes</a:t>
            </a:r>
          </a:p>
        </p:txBody>
      </p:sp>
      <p:sp>
        <p:nvSpPr>
          <p:cNvPr id="4" name="Slide Number Placeholder 3"/>
          <p:cNvSpPr>
            <a:spLocks noGrp="1"/>
          </p:cNvSpPr>
          <p:nvPr>
            <p:ph type="sldNum" sz="quarter" idx="10"/>
          </p:nvPr>
        </p:nvSpPr>
        <p:spPr/>
        <p:txBody>
          <a:bodyPr/>
          <a:lstStyle/>
          <a:p>
            <a:fld id="{23B99BB9-C7F6-43B3-A122-46088ABB36FB}" type="slidenum">
              <a:rPr lang="en-US" smtClean="0"/>
              <a:t>39</a:t>
            </a:fld>
            <a:endParaRPr lang="en-US"/>
          </a:p>
        </p:txBody>
      </p:sp>
    </p:spTree>
    <p:extLst>
      <p:ext uri="{BB962C8B-B14F-4D97-AF65-F5344CB8AC3E}">
        <p14:creationId xmlns:p14="http://schemas.microsoft.com/office/powerpoint/2010/main" val="594963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40</a:t>
            </a:fld>
            <a:endParaRPr lang="en-US"/>
          </a:p>
        </p:txBody>
      </p:sp>
    </p:spTree>
    <p:extLst>
      <p:ext uri="{BB962C8B-B14F-4D97-AF65-F5344CB8AC3E}">
        <p14:creationId xmlns:p14="http://schemas.microsoft.com/office/powerpoint/2010/main" val="1765348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41</a:t>
            </a:fld>
            <a:endParaRPr lang="en-US"/>
          </a:p>
        </p:txBody>
      </p:sp>
    </p:spTree>
    <p:extLst>
      <p:ext uri="{BB962C8B-B14F-4D97-AF65-F5344CB8AC3E}">
        <p14:creationId xmlns:p14="http://schemas.microsoft.com/office/powerpoint/2010/main" val="2004885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42</a:t>
            </a:fld>
            <a:endParaRPr lang="en-US"/>
          </a:p>
        </p:txBody>
      </p:sp>
    </p:spTree>
    <p:extLst>
      <p:ext uri="{BB962C8B-B14F-4D97-AF65-F5344CB8AC3E}">
        <p14:creationId xmlns:p14="http://schemas.microsoft.com/office/powerpoint/2010/main" val="1040121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44</a:t>
            </a:fld>
            <a:endParaRPr lang="en-US" dirty="0"/>
          </a:p>
        </p:txBody>
      </p:sp>
    </p:spTree>
    <p:extLst>
      <p:ext uri="{BB962C8B-B14F-4D97-AF65-F5344CB8AC3E}">
        <p14:creationId xmlns:p14="http://schemas.microsoft.com/office/powerpoint/2010/main" val="3205313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a:p>
        </p:txBody>
      </p:sp>
    </p:spTree>
    <p:extLst>
      <p:ext uri="{BB962C8B-B14F-4D97-AF65-F5344CB8AC3E}">
        <p14:creationId xmlns:p14="http://schemas.microsoft.com/office/powerpoint/2010/main" val="1007340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2098811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391910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3443556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4273793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342155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50</a:t>
            </a:fld>
            <a:endParaRPr lang="en-US" dirty="0"/>
          </a:p>
        </p:txBody>
      </p:sp>
    </p:spTree>
    <p:extLst>
      <p:ext uri="{BB962C8B-B14F-4D97-AF65-F5344CB8AC3E}">
        <p14:creationId xmlns:p14="http://schemas.microsoft.com/office/powerpoint/2010/main" val="2266353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51</a:t>
            </a:fld>
            <a:endParaRPr lang="en-US" dirty="0"/>
          </a:p>
        </p:txBody>
      </p:sp>
    </p:spTree>
    <p:extLst>
      <p:ext uri="{BB962C8B-B14F-4D97-AF65-F5344CB8AC3E}">
        <p14:creationId xmlns:p14="http://schemas.microsoft.com/office/powerpoint/2010/main" val="136727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52</a:t>
            </a:fld>
            <a:endParaRPr lang="en-US" dirty="0"/>
          </a:p>
        </p:txBody>
      </p:sp>
    </p:spTree>
    <p:extLst>
      <p:ext uri="{BB962C8B-B14F-4D97-AF65-F5344CB8AC3E}">
        <p14:creationId xmlns:p14="http://schemas.microsoft.com/office/powerpoint/2010/main" val="1609429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Functional vs. Non-functional</a:t>
            </a:r>
          </a:p>
          <a:p>
            <a:r>
              <a:rPr lang="en-US" dirty="0"/>
              <a:t>External vs Internal </a:t>
            </a:r>
          </a:p>
          <a:p>
            <a:r>
              <a:rPr lang="en-US" dirty="0"/>
              <a:t>Technical Debt</a:t>
            </a:r>
          </a:p>
          <a:p>
            <a:endParaRPr lang="en-US" dirty="0"/>
          </a:p>
          <a:p>
            <a:r>
              <a:rPr lang="en-US" dirty="0"/>
              <a:t>Metrics</a:t>
            </a:r>
          </a:p>
          <a:p>
            <a:endParaRPr lang="en-US" dirty="0"/>
          </a:p>
          <a:p>
            <a:r>
              <a:rPr lang="en-US" dirty="0"/>
              <a:t>Because if you don’t invest in non-functional quality attributes, you will not be able to deliver your functional quality attributes effectively going forward. </a:t>
            </a:r>
          </a:p>
          <a:p>
            <a:endParaRPr lang="en-US" dirty="0"/>
          </a:p>
          <a:p>
            <a:r>
              <a:rPr lang="en-US" sz="1200" b="0" i="0" kern="1200" dirty="0">
                <a:solidFill>
                  <a:schemeClr val="tx1"/>
                </a:solidFill>
                <a:effectLst/>
                <a:latin typeface="+mn-lt"/>
                <a:ea typeface="+mn-ea"/>
                <a:cs typeface="+mn-cs"/>
              </a:rPr>
              <a:t>Simple and computable</a:t>
            </a:r>
          </a:p>
          <a:p>
            <a:r>
              <a:rPr lang="en-US" sz="1200" b="0" i="0" kern="1200" dirty="0">
                <a:solidFill>
                  <a:schemeClr val="tx1"/>
                </a:solidFill>
                <a:effectLst/>
                <a:latin typeface="+mn-lt"/>
                <a:ea typeface="+mn-ea"/>
                <a:cs typeface="+mn-cs"/>
              </a:rPr>
              <a:t>Consistent and unambiguous (objective)</a:t>
            </a:r>
          </a:p>
          <a:p>
            <a:r>
              <a:rPr lang="en-US" sz="1200" b="0" i="0" kern="1200" dirty="0">
                <a:solidFill>
                  <a:schemeClr val="tx1"/>
                </a:solidFill>
                <a:effectLst/>
                <a:latin typeface="+mn-lt"/>
                <a:ea typeface="+mn-ea"/>
                <a:cs typeface="+mn-cs"/>
              </a:rPr>
              <a:t>Use consistent units of measurement</a:t>
            </a:r>
          </a:p>
          <a:p>
            <a:r>
              <a:rPr lang="en-US" sz="1200" b="0" i="0" kern="1200" dirty="0">
                <a:solidFill>
                  <a:schemeClr val="tx1"/>
                </a:solidFill>
                <a:effectLst/>
                <a:latin typeface="+mn-lt"/>
                <a:ea typeface="+mn-ea"/>
                <a:cs typeface="+mn-cs"/>
              </a:rPr>
              <a:t>Independent of programming languages</a:t>
            </a:r>
          </a:p>
          <a:p>
            <a:r>
              <a:rPr lang="en-US" sz="1200" b="0" i="0" kern="1200" dirty="0">
                <a:solidFill>
                  <a:schemeClr val="tx1"/>
                </a:solidFill>
                <a:effectLst/>
                <a:latin typeface="+mn-lt"/>
                <a:ea typeface="+mn-ea"/>
                <a:cs typeface="+mn-cs"/>
              </a:rPr>
              <a:t>Easy to calibrate and adaptable</a:t>
            </a:r>
          </a:p>
          <a:p>
            <a:r>
              <a:rPr lang="en-US" sz="1200" b="0" i="0" kern="1200" dirty="0">
                <a:solidFill>
                  <a:schemeClr val="tx1"/>
                </a:solidFill>
                <a:effectLst/>
                <a:latin typeface="+mn-lt"/>
                <a:ea typeface="+mn-ea"/>
                <a:cs typeface="+mn-cs"/>
              </a:rPr>
              <a:t>Easy and cost-effective to obtain</a:t>
            </a:r>
          </a:p>
          <a:p>
            <a:r>
              <a:rPr lang="en-US" sz="1200" b="0" i="0" kern="1200" dirty="0">
                <a:solidFill>
                  <a:schemeClr val="tx1"/>
                </a:solidFill>
                <a:effectLst/>
                <a:latin typeface="+mn-lt"/>
                <a:ea typeface="+mn-ea"/>
                <a:cs typeface="+mn-cs"/>
              </a:rPr>
              <a:t>Able to be validated for accuracy and reliability</a:t>
            </a:r>
          </a:p>
          <a:p>
            <a:r>
              <a:rPr lang="en-US" sz="1200" b="0" i="0" kern="1200" dirty="0">
                <a:solidFill>
                  <a:schemeClr val="tx1"/>
                </a:solidFill>
                <a:effectLst/>
                <a:latin typeface="+mn-lt"/>
                <a:ea typeface="+mn-ea"/>
                <a:cs typeface="+mn-cs"/>
              </a:rPr>
              <a:t>Relevant to the development of high-quality software products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to goals. Often sets of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are communicated to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development teams as goals. ...</a:t>
            </a:r>
          </a:p>
          <a:p>
            <a:r>
              <a:rPr lang="en-US" sz="1200" b="0" i="0" kern="1200" dirty="0">
                <a:solidFill>
                  <a:schemeClr val="tx1"/>
                </a:solidFill>
                <a:effectLst/>
                <a:latin typeface="+mn-lt"/>
                <a:ea typeface="+mn-ea"/>
                <a:cs typeface="+mn-cs"/>
              </a:rPr>
              <a:t>Track trends, not numbers. ...</a:t>
            </a:r>
          </a:p>
          <a:p>
            <a:r>
              <a:rPr lang="en-US" sz="1200" b="0" i="0" kern="1200" dirty="0">
                <a:solidFill>
                  <a:schemeClr val="tx1"/>
                </a:solidFill>
                <a:effectLst/>
                <a:latin typeface="+mn-lt"/>
                <a:ea typeface="+mn-ea"/>
                <a:cs typeface="+mn-cs"/>
              </a:rPr>
              <a:t>Set shorter measurement periods. ...</a:t>
            </a:r>
          </a:p>
          <a:p>
            <a:r>
              <a:rPr lang="en-US" sz="1200" b="0" i="0" kern="1200" dirty="0">
                <a:solidFill>
                  <a:schemeClr val="tx1"/>
                </a:solidFill>
                <a:effectLst/>
                <a:latin typeface="+mn-lt"/>
                <a:ea typeface="+mn-ea"/>
                <a:cs typeface="+mn-cs"/>
              </a:rPr>
              <a:t>Stop using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that do not lead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Formal code metrics</a:t>
            </a:r>
            <a:r>
              <a:rPr lang="en-US" sz="1200" b="0" i="0" kern="1200" dirty="0">
                <a:solidFill>
                  <a:schemeClr val="tx1"/>
                </a:solidFill>
                <a:effectLst/>
                <a:latin typeface="+mn-lt"/>
                <a:ea typeface="+mn-ea"/>
                <a:cs typeface="+mn-cs"/>
              </a:rPr>
              <a:t>—Such as Lines of Code (LOC), code complexity, Instruction Path Length, etc. In modern development environments, these are considered less useful.</a:t>
            </a:r>
          </a:p>
          <a:p>
            <a:r>
              <a:rPr lang="en-US" sz="1200" b="1" i="0" kern="1200" dirty="0">
                <a:solidFill>
                  <a:schemeClr val="tx1"/>
                </a:solidFill>
                <a:effectLst/>
                <a:latin typeface="+mn-lt"/>
                <a:ea typeface="+mn-ea"/>
                <a:cs typeface="+mn-cs"/>
              </a:rPr>
              <a:t>Developer productivity metrics</a:t>
            </a:r>
            <a:r>
              <a:rPr lang="en-US" sz="1200" b="0" i="0" kern="1200" dirty="0">
                <a:solidFill>
                  <a:schemeClr val="tx1"/>
                </a:solidFill>
                <a:effectLst/>
                <a:latin typeface="+mn-lt"/>
                <a:ea typeface="+mn-ea"/>
                <a:cs typeface="+mn-cs"/>
              </a:rPr>
              <a:t>—Such as active days, assignment scope, efficiency and code churn. These metrics can help you understand how much time and work developers are investing in a software project.</a:t>
            </a:r>
          </a:p>
          <a:p>
            <a:r>
              <a:rPr lang="en-US" sz="1200" b="1" i="0" u="none" strike="noStrike" kern="1200" dirty="0">
                <a:solidFill>
                  <a:schemeClr val="tx1"/>
                </a:solidFill>
                <a:effectLst/>
                <a:latin typeface="+mn-lt"/>
                <a:ea typeface="+mn-ea"/>
                <a:cs typeface="+mn-cs"/>
                <a:hlinkClick r:id="rId3"/>
              </a:rPr>
              <a:t>Agile process metrics</a:t>
            </a:r>
            <a:r>
              <a:rPr lang="en-US" sz="1200" b="0" i="0" kern="1200" dirty="0">
                <a:solidFill>
                  <a:schemeClr val="tx1"/>
                </a:solidFill>
                <a:effectLst/>
                <a:latin typeface="+mn-lt"/>
                <a:ea typeface="+mn-ea"/>
                <a:cs typeface="+mn-cs"/>
              </a:rPr>
              <a:t>—Such as lead time, cycle time and velocity. They measure the progress of a dev team in producing working, shipping-quality software features.</a:t>
            </a:r>
          </a:p>
          <a:p>
            <a:r>
              <a:rPr lang="en-US" sz="1200" b="1" i="0" kern="1200" dirty="0">
                <a:solidFill>
                  <a:schemeClr val="tx1"/>
                </a:solidFill>
                <a:effectLst/>
                <a:latin typeface="+mn-lt"/>
                <a:ea typeface="+mn-ea"/>
                <a:cs typeface="+mn-cs"/>
              </a:rPr>
              <a:t>Operational metrics</a:t>
            </a:r>
            <a:r>
              <a:rPr lang="en-US" sz="1200" b="0" i="0" kern="1200" dirty="0">
                <a:solidFill>
                  <a:schemeClr val="tx1"/>
                </a:solidFill>
                <a:effectLst/>
                <a:latin typeface="+mn-lt"/>
                <a:ea typeface="+mn-ea"/>
                <a:cs typeface="+mn-cs"/>
              </a:rPr>
              <a:t>—Such as Mean Time Between Failures (MTBF) and Mean Time to Recover (MTTR). This checks how software is running in production and how effective operations staff are at maintaining it.</a:t>
            </a:r>
          </a:p>
          <a:p>
            <a:r>
              <a:rPr lang="en-US" sz="1200" b="1" i="0" u="none" strike="noStrike" kern="1200" dirty="0">
                <a:solidFill>
                  <a:schemeClr val="tx1"/>
                </a:solidFill>
                <a:effectLst/>
                <a:latin typeface="+mn-lt"/>
                <a:ea typeface="+mn-ea"/>
                <a:cs typeface="+mn-cs"/>
                <a:hlinkClick r:id="rId4"/>
              </a:rPr>
              <a:t>Test metrics</a:t>
            </a:r>
            <a:r>
              <a:rPr lang="en-US" sz="1200" b="0" i="0" kern="1200" dirty="0">
                <a:solidFill>
                  <a:schemeClr val="tx1"/>
                </a:solidFill>
                <a:effectLst/>
                <a:latin typeface="+mn-lt"/>
                <a:ea typeface="+mn-ea"/>
                <a:cs typeface="+mn-cs"/>
              </a:rPr>
              <a:t>—Such as code coverage, percent of automated tests, and defects in production. This measures how comprehensively a system is tested, which should be correlated with software quality.</a:t>
            </a:r>
          </a:p>
          <a:p>
            <a:r>
              <a:rPr lang="en-US" sz="1200" b="1" i="0" kern="1200" dirty="0">
                <a:solidFill>
                  <a:schemeClr val="tx1"/>
                </a:solidFill>
                <a:effectLst/>
                <a:latin typeface="+mn-lt"/>
                <a:ea typeface="+mn-ea"/>
                <a:cs typeface="+mn-cs"/>
              </a:rPr>
              <a:t>Customer satisfaction</a:t>
            </a:r>
            <a:r>
              <a:rPr lang="en-US" sz="1200" b="0" i="0" kern="1200" dirty="0">
                <a:solidFill>
                  <a:schemeClr val="tx1"/>
                </a:solidFill>
                <a:effectLst/>
                <a:latin typeface="+mn-lt"/>
                <a:ea typeface="+mn-ea"/>
                <a:cs typeface="+mn-cs"/>
              </a:rPr>
              <a:t>—Such as Net Promoter Score (NPS), Customer Effort Score (CES) and Customer Satisfaction Score (CSAT). The ultimate measurement of how customers experience the software and their interaction with the software vendor.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53</a:t>
            </a:fld>
            <a:endParaRPr lang="en-US"/>
          </a:p>
        </p:txBody>
      </p:sp>
    </p:spTree>
    <p:extLst>
      <p:ext uri="{BB962C8B-B14F-4D97-AF65-F5344CB8AC3E}">
        <p14:creationId xmlns:p14="http://schemas.microsoft.com/office/powerpoint/2010/main" val="1769436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54</a:t>
            </a:fld>
            <a:endParaRPr lang="en-US" dirty="0"/>
          </a:p>
        </p:txBody>
      </p:sp>
    </p:spTree>
    <p:extLst>
      <p:ext uri="{BB962C8B-B14F-4D97-AF65-F5344CB8AC3E}">
        <p14:creationId xmlns:p14="http://schemas.microsoft.com/office/powerpoint/2010/main" val="3970593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55</a:t>
            </a:fld>
            <a:endParaRPr lang="en-US" dirty="0"/>
          </a:p>
        </p:txBody>
      </p:sp>
    </p:spTree>
    <p:extLst>
      <p:ext uri="{BB962C8B-B14F-4D97-AF65-F5344CB8AC3E}">
        <p14:creationId xmlns:p14="http://schemas.microsoft.com/office/powerpoint/2010/main" val="3944655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dirty="0"/>
          </a:p>
        </p:txBody>
      </p:sp>
    </p:spTree>
    <p:extLst>
      <p:ext uri="{BB962C8B-B14F-4D97-AF65-F5344CB8AC3E}">
        <p14:creationId xmlns:p14="http://schemas.microsoft.com/office/powerpoint/2010/main" val="1675121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57</a:t>
            </a:fld>
            <a:endParaRPr lang="en-US" dirty="0"/>
          </a:p>
        </p:txBody>
      </p:sp>
    </p:spTree>
    <p:extLst>
      <p:ext uri="{BB962C8B-B14F-4D97-AF65-F5344CB8AC3E}">
        <p14:creationId xmlns:p14="http://schemas.microsoft.com/office/powerpoint/2010/main" val="233436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Optimism &amp; Good-natured Humor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a:p>
        </p:txBody>
      </p:sp>
    </p:spTree>
    <p:extLst>
      <p:ext uri="{BB962C8B-B14F-4D97-AF65-F5344CB8AC3E}">
        <p14:creationId xmlns:p14="http://schemas.microsoft.com/office/powerpoint/2010/main" val="1325824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References:</a:t>
            </a:r>
          </a:p>
          <a:p>
            <a:r>
              <a:rPr lang="en-US" sz="1000" dirty="0"/>
              <a:t>https://www.ibm.com/developerworks/library/d-estimation-agile-or-conventional-trs/index.html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https://tcagley.wordpress.com/2013/11/06/questions-i-am-frequently-asked-what-is-the-difference-between-story-points-and-function-points/</a:t>
            </a:r>
          </a:p>
          <a:p>
            <a:r>
              <a:rPr lang="en-US" sz="1000" dirty="0"/>
              <a:t>https://tcagley.wordpress.com/2013/11/05/questions-i-am-frequently-asked-what-is-a-function-point/</a:t>
            </a:r>
          </a:p>
          <a:p>
            <a:endParaRPr lang="en-US" sz="1000" dirty="0"/>
          </a:p>
          <a:p>
            <a:r>
              <a:rPr lang="en-US" sz="1000" dirty="0"/>
              <a:t>https://en.wikipedia.org/wiki/Planning_poker</a:t>
            </a:r>
          </a:p>
        </p:txBody>
      </p:sp>
      <p:sp>
        <p:nvSpPr>
          <p:cNvPr id="4" name="Slide Number Placeholder 3"/>
          <p:cNvSpPr>
            <a:spLocks noGrp="1"/>
          </p:cNvSpPr>
          <p:nvPr>
            <p:ph type="sldNum" sz="quarter" idx="10"/>
          </p:nvPr>
        </p:nvSpPr>
        <p:spPr/>
        <p:txBody>
          <a:bodyPr/>
          <a:lstStyle/>
          <a:p>
            <a:fld id="{5394DE12-7B9B-46AA-AC19-C30A49928B9B}" type="slidenum">
              <a:rPr lang="en-US" smtClean="0"/>
              <a:t>58</a:t>
            </a:fld>
            <a:endParaRPr lang="en-US" dirty="0"/>
          </a:p>
        </p:txBody>
      </p:sp>
    </p:spTree>
    <p:extLst>
      <p:ext uri="{BB962C8B-B14F-4D97-AF65-F5344CB8AC3E}">
        <p14:creationId xmlns:p14="http://schemas.microsoft.com/office/powerpoint/2010/main" val="357272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On-Time and On-Budget and Change Requests</a:t>
            </a:r>
          </a:p>
          <a:p>
            <a:r>
              <a:rPr lang="en-US" dirty="0"/>
              <a:t>Business Partner Satisfaction Game-ability… India experience</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60</a:t>
            </a:fld>
            <a:endParaRPr lang="en-US"/>
          </a:p>
        </p:txBody>
      </p:sp>
    </p:spTree>
    <p:extLst>
      <p:ext uri="{BB962C8B-B14F-4D97-AF65-F5344CB8AC3E}">
        <p14:creationId xmlns:p14="http://schemas.microsoft.com/office/powerpoint/2010/main" val="1108989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2330101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62</a:t>
            </a:fld>
            <a:endParaRPr lang="en-US" dirty="0"/>
          </a:p>
        </p:txBody>
      </p:sp>
    </p:spTree>
    <p:extLst>
      <p:ext uri="{BB962C8B-B14F-4D97-AF65-F5344CB8AC3E}">
        <p14:creationId xmlns:p14="http://schemas.microsoft.com/office/powerpoint/2010/main" val="2352331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65</a:t>
            </a:fld>
            <a:endParaRPr lang="en-US"/>
          </a:p>
        </p:txBody>
      </p:sp>
    </p:spTree>
    <p:extLst>
      <p:ext uri="{BB962C8B-B14F-4D97-AF65-F5344CB8AC3E}">
        <p14:creationId xmlns:p14="http://schemas.microsoft.com/office/powerpoint/2010/main" val="647523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66</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60664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70</a:t>
            </a:fld>
            <a:endParaRPr lang="en-US"/>
          </a:p>
        </p:txBody>
      </p:sp>
    </p:spTree>
    <p:extLst>
      <p:ext uri="{BB962C8B-B14F-4D97-AF65-F5344CB8AC3E}">
        <p14:creationId xmlns:p14="http://schemas.microsoft.com/office/powerpoint/2010/main" val="4082451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71</a:t>
            </a:fld>
            <a:endParaRPr lang="en-US"/>
          </a:p>
        </p:txBody>
      </p:sp>
    </p:spTree>
    <p:extLst>
      <p:ext uri="{BB962C8B-B14F-4D97-AF65-F5344CB8AC3E}">
        <p14:creationId xmlns:p14="http://schemas.microsoft.com/office/powerpoint/2010/main" val="2667842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269715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a:t>
            </a:fld>
            <a:endParaRPr lang="en-US"/>
          </a:p>
        </p:txBody>
      </p:sp>
    </p:spTree>
    <p:extLst>
      <p:ext uri="{BB962C8B-B14F-4D97-AF65-F5344CB8AC3E}">
        <p14:creationId xmlns:p14="http://schemas.microsoft.com/office/powerpoint/2010/main" val="3124020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73</a:t>
            </a:fld>
            <a:endParaRPr lang="en-US" dirty="0"/>
          </a:p>
        </p:txBody>
      </p:sp>
    </p:spTree>
    <p:extLst>
      <p:ext uri="{BB962C8B-B14F-4D97-AF65-F5344CB8AC3E}">
        <p14:creationId xmlns:p14="http://schemas.microsoft.com/office/powerpoint/2010/main" val="28938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74</a:t>
            </a:fld>
            <a:endParaRPr lang="en-US" dirty="0"/>
          </a:p>
        </p:txBody>
      </p:sp>
    </p:spTree>
    <p:extLst>
      <p:ext uri="{BB962C8B-B14F-4D97-AF65-F5344CB8AC3E}">
        <p14:creationId xmlns:p14="http://schemas.microsoft.com/office/powerpoint/2010/main" val="393433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75</a:t>
            </a:fld>
            <a:endParaRPr lang="en-US" dirty="0"/>
          </a:p>
        </p:txBody>
      </p:sp>
    </p:spTree>
    <p:extLst>
      <p:ext uri="{BB962C8B-B14F-4D97-AF65-F5344CB8AC3E}">
        <p14:creationId xmlns:p14="http://schemas.microsoft.com/office/powerpoint/2010/main" val="4168674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76</a:t>
            </a:fld>
            <a:endParaRPr lang="en-US" dirty="0"/>
          </a:p>
        </p:txBody>
      </p:sp>
    </p:spTree>
    <p:extLst>
      <p:ext uri="{BB962C8B-B14F-4D97-AF65-F5344CB8AC3E}">
        <p14:creationId xmlns:p14="http://schemas.microsoft.com/office/powerpoint/2010/main" val="449101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77</a:t>
            </a:fld>
            <a:endParaRPr lang="en-US" dirty="0"/>
          </a:p>
        </p:txBody>
      </p:sp>
    </p:spTree>
    <p:extLst>
      <p:ext uri="{BB962C8B-B14F-4D97-AF65-F5344CB8AC3E}">
        <p14:creationId xmlns:p14="http://schemas.microsoft.com/office/powerpoint/2010/main" val="2812658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78</a:t>
            </a:fld>
            <a:endParaRPr lang="en-US" dirty="0"/>
          </a:p>
        </p:txBody>
      </p:sp>
    </p:spTree>
    <p:extLst>
      <p:ext uri="{BB962C8B-B14F-4D97-AF65-F5344CB8AC3E}">
        <p14:creationId xmlns:p14="http://schemas.microsoft.com/office/powerpoint/2010/main" val="1202605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79</a:t>
            </a:fld>
            <a:endParaRPr lang="en-US" dirty="0"/>
          </a:p>
        </p:txBody>
      </p:sp>
    </p:spTree>
    <p:extLst>
      <p:ext uri="{BB962C8B-B14F-4D97-AF65-F5344CB8AC3E}">
        <p14:creationId xmlns:p14="http://schemas.microsoft.com/office/powerpoint/2010/main" val="3102472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80</a:t>
            </a:fld>
            <a:endParaRPr lang="en-US" dirty="0"/>
          </a:p>
        </p:txBody>
      </p:sp>
    </p:spTree>
    <p:extLst>
      <p:ext uri="{BB962C8B-B14F-4D97-AF65-F5344CB8AC3E}">
        <p14:creationId xmlns:p14="http://schemas.microsoft.com/office/powerpoint/2010/main" val="2421738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81</a:t>
            </a:fld>
            <a:endParaRPr lang="en-US" dirty="0"/>
          </a:p>
        </p:txBody>
      </p:sp>
    </p:spTree>
    <p:extLst>
      <p:ext uri="{BB962C8B-B14F-4D97-AF65-F5344CB8AC3E}">
        <p14:creationId xmlns:p14="http://schemas.microsoft.com/office/powerpoint/2010/main" val="3206047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82</a:t>
            </a:fld>
            <a:endParaRPr lang="en-US" dirty="0"/>
          </a:p>
        </p:txBody>
      </p:sp>
    </p:spTree>
    <p:extLst>
      <p:ext uri="{BB962C8B-B14F-4D97-AF65-F5344CB8AC3E}">
        <p14:creationId xmlns:p14="http://schemas.microsoft.com/office/powerpoint/2010/main" val="24346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10</a:t>
            </a:fld>
            <a:endParaRPr lang="en-US"/>
          </a:p>
        </p:txBody>
      </p:sp>
    </p:spTree>
    <p:extLst>
      <p:ext uri="{BB962C8B-B14F-4D97-AF65-F5344CB8AC3E}">
        <p14:creationId xmlns:p14="http://schemas.microsoft.com/office/powerpoint/2010/main" val="96340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83</a:t>
            </a:fld>
            <a:endParaRPr lang="en-US" dirty="0"/>
          </a:p>
        </p:txBody>
      </p:sp>
    </p:spTree>
    <p:extLst>
      <p:ext uri="{BB962C8B-B14F-4D97-AF65-F5344CB8AC3E}">
        <p14:creationId xmlns:p14="http://schemas.microsoft.com/office/powerpoint/2010/main" val="711483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84</a:t>
            </a:fld>
            <a:endParaRPr lang="en-US" dirty="0"/>
          </a:p>
        </p:txBody>
      </p:sp>
    </p:spTree>
    <p:extLst>
      <p:ext uri="{BB962C8B-B14F-4D97-AF65-F5344CB8AC3E}">
        <p14:creationId xmlns:p14="http://schemas.microsoft.com/office/powerpoint/2010/main" val="3835240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Lab API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85</a:t>
            </a:fld>
            <a:endParaRPr lang="en-US" dirty="0"/>
          </a:p>
        </p:txBody>
      </p:sp>
    </p:spTree>
    <p:extLst>
      <p:ext uri="{BB962C8B-B14F-4D97-AF65-F5344CB8AC3E}">
        <p14:creationId xmlns:p14="http://schemas.microsoft.com/office/powerpoint/2010/main" val="28120216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87</a:t>
            </a:fld>
            <a:endParaRPr lang="en-US" dirty="0"/>
          </a:p>
        </p:txBody>
      </p:sp>
    </p:spTree>
    <p:extLst>
      <p:ext uri="{BB962C8B-B14F-4D97-AF65-F5344CB8AC3E}">
        <p14:creationId xmlns:p14="http://schemas.microsoft.com/office/powerpoint/2010/main" val="21764318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a:t>
            </a:r>
          </a:p>
          <a:p>
            <a:r>
              <a:rPr lang="en-US" dirty="0"/>
              <a:t>Los Angeles </a:t>
            </a:r>
          </a:p>
          <a:p>
            <a:r>
              <a:rPr lang="en-US" dirty="0"/>
              <a:t>Brisbane</a:t>
            </a:r>
          </a:p>
          <a:p>
            <a:r>
              <a:rPr lang="en-US" dirty="0"/>
              <a:t>Melbourne</a:t>
            </a:r>
          </a:p>
          <a:p>
            <a:r>
              <a:rPr lang="en-US" dirty="0"/>
              <a:t>Singapore</a:t>
            </a:r>
          </a:p>
          <a:p>
            <a:r>
              <a:rPr lang="en-US" dirty="0"/>
              <a:t>Mumbai</a:t>
            </a:r>
          </a:p>
          <a:p>
            <a:r>
              <a:rPr lang="en-US" dirty="0"/>
              <a:t>Frankfort</a:t>
            </a:r>
          </a:p>
          <a:p>
            <a:r>
              <a:rPr lang="en-US" dirty="0"/>
              <a:t>Chicago</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90</a:t>
            </a:fld>
            <a:endParaRPr lang="en-US"/>
          </a:p>
        </p:txBody>
      </p:sp>
    </p:spTree>
    <p:extLst>
      <p:ext uri="{BB962C8B-B14F-4D97-AF65-F5344CB8AC3E}">
        <p14:creationId xmlns:p14="http://schemas.microsoft.com/office/powerpoint/2010/main" val="3117455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a:p>
            <a:endParaRPr lang="en-US" sz="1000" dirty="0"/>
          </a:p>
          <a:p>
            <a:r>
              <a:rPr lang="en-US" sz="1000" dirty="0"/>
              <a:t>Configuration Management… Updates</a:t>
            </a:r>
          </a:p>
          <a:p>
            <a:r>
              <a:rPr lang="en-US" sz="1000" dirty="0"/>
              <a:t>Encapsulation</a:t>
            </a:r>
          </a:p>
          <a:p>
            <a:r>
              <a:rPr lang="en-US" sz="1000" dirty="0"/>
              <a:t>Small scale client server pattern deployed on large scale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91</a:t>
            </a:fld>
            <a:endParaRPr lang="en-US" dirty="0"/>
          </a:p>
        </p:txBody>
      </p:sp>
    </p:spTree>
    <p:extLst>
      <p:ext uri="{BB962C8B-B14F-4D97-AF65-F5344CB8AC3E}">
        <p14:creationId xmlns:p14="http://schemas.microsoft.com/office/powerpoint/2010/main" val="2021837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92</a:t>
            </a:fld>
            <a:endParaRPr lang="en-US"/>
          </a:p>
        </p:txBody>
      </p:sp>
    </p:spTree>
    <p:extLst>
      <p:ext uri="{BB962C8B-B14F-4D97-AF65-F5344CB8AC3E}">
        <p14:creationId xmlns:p14="http://schemas.microsoft.com/office/powerpoint/2010/main" val="7337915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p:txBody>
      </p:sp>
      <p:sp>
        <p:nvSpPr>
          <p:cNvPr id="4" name="Slide Number Placeholder 3"/>
          <p:cNvSpPr>
            <a:spLocks noGrp="1"/>
          </p:cNvSpPr>
          <p:nvPr>
            <p:ph type="sldNum" sz="quarter" idx="10"/>
          </p:nvPr>
        </p:nvSpPr>
        <p:spPr/>
        <p:txBody>
          <a:bodyPr/>
          <a:lstStyle/>
          <a:p>
            <a:fld id="{5394DE12-7B9B-46AA-AC19-C30A49928B9B}" type="slidenum">
              <a:rPr lang="en-US" smtClean="0"/>
              <a:t>94</a:t>
            </a:fld>
            <a:endParaRPr lang="en-US" dirty="0"/>
          </a:p>
        </p:txBody>
      </p:sp>
    </p:spTree>
    <p:extLst>
      <p:ext uri="{BB962C8B-B14F-4D97-AF65-F5344CB8AC3E}">
        <p14:creationId xmlns:p14="http://schemas.microsoft.com/office/powerpoint/2010/main" val="1057716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95</a:t>
            </a:fld>
            <a:endParaRPr lang="en-US" dirty="0"/>
          </a:p>
        </p:txBody>
      </p:sp>
    </p:spTree>
    <p:extLst>
      <p:ext uri="{BB962C8B-B14F-4D97-AF65-F5344CB8AC3E}">
        <p14:creationId xmlns:p14="http://schemas.microsoft.com/office/powerpoint/2010/main" val="1597262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an alliance with Product Management (Jeremy) </a:t>
            </a:r>
          </a:p>
          <a:p>
            <a:r>
              <a:rPr lang="en-US" dirty="0"/>
              <a:t>Replace a project manager who had resigned with an Architect and hired a Manager/Architect into a development team supervisory spot </a:t>
            </a:r>
          </a:p>
          <a:p>
            <a:r>
              <a:rPr lang="en-US" dirty="0"/>
              <a:t>Combined Delivery and Project Management teams</a:t>
            </a:r>
          </a:p>
          <a:p>
            <a:r>
              <a:rPr lang="en-US" dirty="0"/>
              <a:t>Implemented Agile</a:t>
            </a:r>
          </a:p>
          <a:p>
            <a:r>
              <a:rPr lang="en-US" dirty="0"/>
              <a:t>Consolidated development within the company</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96</a:t>
            </a:fld>
            <a:endParaRPr lang="en-US"/>
          </a:p>
        </p:txBody>
      </p:sp>
    </p:spTree>
    <p:extLst>
      <p:ext uri="{BB962C8B-B14F-4D97-AF65-F5344CB8AC3E}">
        <p14:creationId xmlns:p14="http://schemas.microsoft.com/office/powerpoint/2010/main" val="95562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26834698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97</a:t>
            </a:fld>
            <a:endParaRPr lang="en-US" dirty="0"/>
          </a:p>
        </p:txBody>
      </p:sp>
    </p:spTree>
    <p:extLst>
      <p:ext uri="{BB962C8B-B14F-4D97-AF65-F5344CB8AC3E}">
        <p14:creationId xmlns:p14="http://schemas.microsoft.com/office/powerpoint/2010/main" val="2580014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98</a:t>
            </a:fld>
            <a:endParaRPr lang="en-US" dirty="0"/>
          </a:p>
        </p:txBody>
      </p:sp>
    </p:spTree>
    <p:extLst>
      <p:ext uri="{BB962C8B-B14F-4D97-AF65-F5344CB8AC3E}">
        <p14:creationId xmlns:p14="http://schemas.microsoft.com/office/powerpoint/2010/main" val="30089596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99</a:t>
            </a:fld>
            <a:endParaRPr lang="en-US"/>
          </a:p>
        </p:txBody>
      </p:sp>
    </p:spTree>
    <p:extLst>
      <p:ext uri="{BB962C8B-B14F-4D97-AF65-F5344CB8AC3E}">
        <p14:creationId xmlns:p14="http://schemas.microsoft.com/office/powerpoint/2010/main" val="30214158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100</a:t>
            </a:fld>
            <a:endParaRPr lang="en-US" dirty="0"/>
          </a:p>
        </p:txBody>
      </p:sp>
    </p:spTree>
    <p:extLst>
      <p:ext uri="{BB962C8B-B14F-4D97-AF65-F5344CB8AC3E}">
        <p14:creationId xmlns:p14="http://schemas.microsoft.com/office/powerpoint/2010/main" val="12611128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43878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102</a:t>
            </a:fld>
            <a:endParaRPr lang="en-US" dirty="0"/>
          </a:p>
        </p:txBody>
      </p:sp>
    </p:spTree>
    <p:extLst>
      <p:ext uri="{BB962C8B-B14F-4D97-AF65-F5344CB8AC3E}">
        <p14:creationId xmlns:p14="http://schemas.microsoft.com/office/powerpoint/2010/main" val="1216295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23727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104</a:t>
            </a:fld>
            <a:endParaRPr lang="en-US" dirty="0"/>
          </a:p>
        </p:txBody>
      </p:sp>
    </p:spTree>
    <p:extLst>
      <p:ext uri="{BB962C8B-B14F-4D97-AF65-F5344CB8AC3E}">
        <p14:creationId xmlns:p14="http://schemas.microsoft.com/office/powerpoint/2010/main" val="11804635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543025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829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26784435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9846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Reliability, Performance, Maintainability</a:t>
            </a:r>
          </a:p>
          <a:p>
            <a:r>
              <a:rPr lang="en-US" sz="1000" dirty="0"/>
              <a:t>Focus &amp; Periodization: Only Multi-GL (saying “no”)</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110</a:t>
            </a:fld>
            <a:endParaRPr lang="en-US" dirty="0"/>
          </a:p>
        </p:txBody>
      </p:sp>
    </p:spTree>
    <p:extLst>
      <p:ext uri="{BB962C8B-B14F-4D97-AF65-F5344CB8AC3E}">
        <p14:creationId xmlns:p14="http://schemas.microsoft.com/office/powerpoint/2010/main" val="34511411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112</a:t>
            </a:fld>
            <a:endParaRPr lang="en-US" dirty="0"/>
          </a:p>
        </p:txBody>
      </p:sp>
    </p:spTree>
    <p:extLst>
      <p:ext uri="{BB962C8B-B14F-4D97-AF65-F5344CB8AC3E}">
        <p14:creationId xmlns:p14="http://schemas.microsoft.com/office/powerpoint/2010/main" val="15296449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113</a:t>
            </a:fld>
            <a:endParaRPr lang="en-US" dirty="0"/>
          </a:p>
        </p:txBody>
      </p:sp>
    </p:spTree>
    <p:extLst>
      <p:ext uri="{BB962C8B-B14F-4D97-AF65-F5344CB8AC3E}">
        <p14:creationId xmlns:p14="http://schemas.microsoft.com/office/powerpoint/2010/main" val="42543707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114</a:t>
            </a:fld>
            <a:endParaRPr lang="en-US" dirty="0"/>
          </a:p>
        </p:txBody>
      </p:sp>
    </p:spTree>
    <p:extLst>
      <p:ext uri="{BB962C8B-B14F-4D97-AF65-F5344CB8AC3E}">
        <p14:creationId xmlns:p14="http://schemas.microsoft.com/office/powerpoint/2010/main" val="1603831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115</a:t>
            </a:fld>
            <a:endParaRPr lang="en-US" dirty="0"/>
          </a:p>
        </p:txBody>
      </p:sp>
    </p:spTree>
    <p:extLst>
      <p:ext uri="{BB962C8B-B14F-4D97-AF65-F5344CB8AC3E}">
        <p14:creationId xmlns:p14="http://schemas.microsoft.com/office/powerpoint/2010/main" val="7708453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117</a:t>
            </a:fld>
            <a:endParaRPr lang="en-US"/>
          </a:p>
        </p:txBody>
      </p:sp>
    </p:spTree>
    <p:extLst>
      <p:ext uri="{BB962C8B-B14F-4D97-AF65-F5344CB8AC3E}">
        <p14:creationId xmlns:p14="http://schemas.microsoft.com/office/powerpoint/2010/main" val="39963541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118</a:t>
            </a:fld>
            <a:endParaRPr lang="en-US" dirty="0"/>
          </a:p>
        </p:txBody>
      </p:sp>
    </p:spTree>
    <p:extLst>
      <p:ext uri="{BB962C8B-B14F-4D97-AF65-F5344CB8AC3E}">
        <p14:creationId xmlns:p14="http://schemas.microsoft.com/office/powerpoint/2010/main" val="22818770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119</a:t>
            </a:fld>
            <a:endParaRPr lang="en-US" dirty="0"/>
          </a:p>
        </p:txBody>
      </p:sp>
    </p:spTree>
    <p:extLst>
      <p:ext uri="{BB962C8B-B14F-4D97-AF65-F5344CB8AC3E}">
        <p14:creationId xmlns:p14="http://schemas.microsoft.com/office/powerpoint/2010/main" val="13365411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120</a:t>
            </a:fld>
            <a:endParaRPr lang="en-US" dirty="0"/>
          </a:p>
        </p:txBody>
      </p:sp>
    </p:spTree>
    <p:extLst>
      <p:ext uri="{BB962C8B-B14F-4D97-AF65-F5344CB8AC3E}">
        <p14:creationId xmlns:p14="http://schemas.microsoft.com/office/powerpoint/2010/main" val="66128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1/29/20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1/29/20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Behavior-driven_development#cite_note-BDD_in_action-4" TargetMode="External"/><Relationship Id="rId13" Type="http://schemas.openxmlformats.org/officeDocument/2006/relationships/hyperlink" Target="https://en.wikipedia.org/wiki/Behavior-driven_development#cite_note-BDD_CodeMagazine-7"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Behavior-driven_development#cite_note-IntroBDD-3" TargetMode="External"/><Relationship Id="rId12" Type="http://schemas.openxmlformats.org/officeDocument/2006/relationships/hyperlink" Target="https://en.wikipedia.org/wiki/Wikipedia:Vaguenes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Behavior-driven_development#cite_note-BDD_Def_BehaviourDriven-2" TargetMode="External"/><Relationship Id="rId11" Type="http://schemas.openxmlformats.org/officeDocument/2006/relationships/hyperlink" Target="https://en.wikipedia.org/wiki/Behavior-driven_development#cite_note-6" TargetMode="External"/><Relationship Id="rId5" Type="http://schemas.openxmlformats.org/officeDocument/2006/relationships/hyperlink" Target="https://en.wikipedia.org/wiki/Behavior-driven_development#cite_note-IntroToBDD_DanNorth-1" TargetMode="External"/><Relationship Id="rId15" Type="http://schemas.openxmlformats.org/officeDocument/2006/relationships/hyperlink" Target="https://en.wikipedia.org/wiki/Object-oriented_analysis_and_design" TargetMode="External"/><Relationship Id="rId10" Type="http://schemas.openxmlformats.org/officeDocument/2006/relationships/hyperlink" Target="https://en.wikipedia.org/wiki/Behavior-driven_development#cite_note-BDD_JW-5" TargetMode="External"/><Relationship Id="rId4" Type="http://schemas.openxmlformats.org/officeDocument/2006/relationships/hyperlink" Target="https://en.wikipedia.org/wiki/Agile_software_development" TargetMode="External"/><Relationship Id="rId9" Type="http://schemas.openxmlformats.org/officeDocument/2006/relationships/hyperlink" Target="https://en.wikipedia.org/wiki/Test-driven_development" TargetMode="External"/><Relationship Id="rId14" Type="http://schemas.openxmlformats.org/officeDocument/2006/relationships/hyperlink" Target="https://en.wikipedia.org/wiki/Domain-driven_design"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Lean_manufacturing" TargetMode="External"/><Relationship Id="rId13" Type="http://schemas.openxmlformats.org/officeDocument/2006/relationships/hyperlink" Target="https://en.wikipedia.org/wiki/Focus_group" TargetMode="External"/><Relationship Id="rId3" Type="http://schemas.openxmlformats.org/officeDocument/2006/relationships/hyperlink" Target="https://en.wikipedia.org/wiki/Romanization_of_Japanese" TargetMode="External"/><Relationship Id="rId7" Type="http://schemas.openxmlformats.org/officeDocument/2006/relationships/hyperlink" Target="https://en.wikipedia.org/wiki/Gemba#cite_note-auto-1" TargetMode="External"/><Relationship Id="rId12" Type="http://schemas.openxmlformats.org/officeDocument/2006/relationships/hyperlink" Target="https://en.wikipedia.org/wiki/Industrial_engineer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en.wikipedia.org/wiki/Crime_scene" TargetMode="External"/><Relationship Id="rId11" Type="http://schemas.openxmlformats.org/officeDocument/2006/relationships/hyperlink" Target="https://en.wikipedia.org/wiki/Quality_management" TargetMode="External"/><Relationship Id="rId5" Type="http://schemas.openxmlformats.org/officeDocument/2006/relationships/hyperlink" Target="https://en.wikipedia.org/wiki/Detective" TargetMode="External"/><Relationship Id="rId10" Type="http://schemas.openxmlformats.org/officeDocument/2006/relationships/hyperlink" Target="https://en.wikipedia.org/wiki/Kaizen" TargetMode="External"/><Relationship Id="rId4" Type="http://schemas.openxmlformats.org/officeDocument/2006/relationships/hyperlink" Target="https://en.wikipedia.org/wiki/Japanese_language" TargetMode="External"/><Relationship Id="rId9" Type="http://schemas.openxmlformats.org/officeDocument/2006/relationships/hyperlink" Target="https://en.wikipedia.org/wiki/Management_By_Walking_Aroun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Home_appliance" TargetMode="External"/><Relationship Id="rId13" Type="http://schemas.openxmlformats.org/officeDocument/2006/relationships/hyperlink" Target="https://en.wikipedia.org/wiki/User-centered_design" TargetMode="External"/><Relationship Id="rId3" Type="http://schemas.openxmlformats.org/officeDocument/2006/relationships/hyperlink" Target="https://en.wikipedia.org/wiki/Design" TargetMode="External"/><Relationship Id="rId7" Type="http://schemas.openxmlformats.org/officeDocument/2006/relationships/hyperlink" Target="https://en.wikipedia.org/wiki/Computer" TargetMode="External"/><Relationship Id="rId12" Type="http://schemas.openxmlformats.org/officeDocument/2006/relationships/hyperlink" Target="https://en.wikipedia.org/wiki/User_experience" TargetMode="External"/><Relationship Id="rId2" Type="http://schemas.openxmlformats.org/officeDocument/2006/relationships/notesSlide" Target="../notesSlides/notesSlide14.xml"/><Relationship Id="rId16" Type="http://schemas.openxmlformats.org/officeDocument/2006/relationships/hyperlink" Target="https://en.wikipedia.org/wiki/User_interface_design#cite_note-NormanAttractiveWorksBetter-1" TargetMode="External"/><Relationship Id="rId1" Type="http://schemas.openxmlformats.org/officeDocument/2006/relationships/slideLayout" Target="../slideLayouts/slideLayout2.xml"/><Relationship Id="rId6" Type="http://schemas.openxmlformats.org/officeDocument/2006/relationships/hyperlink" Target="https://en.wikipedia.org/wiki/Software" TargetMode="External"/><Relationship Id="rId11" Type="http://schemas.openxmlformats.org/officeDocument/2006/relationships/hyperlink" Target="https://en.wikipedia.org/wiki/Usability" TargetMode="External"/><Relationship Id="rId5" Type="http://schemas.openxmlformats.org/officeDocument/2006/relationships/hyperlink" Target="https://en.wikipedia.org/wiki/Machine" TargetMode="External"/><Relationship Id="rId15" Type="http://schemas.openxmlformats.org/officeDocument/2006/relationships/hyperlink" Target="https://en.wikipedia.org/wiki/Typography" TargetMode="External"/><Relationship Id="rId10" Type="http://schemas.openxmlformats.org/officeDocument/2006/relationships/hyperlink" Target="https://en.wikipedia.org/wiki/Electronics" TargetMode="External"/><Relationship Id="rId4" Type="http://schemas.openxmlformats.org/officeDocument/2006/relationships/hyperlink" Target="https://en.wikipedia.org/wiki/User_interface" TargetMode="External"/><Relationship Id="rId9" Type="http://schemas.openxmlformats.org/officeDocument/2006/relationships/hyperlink" Target="https://en.wikipedia.org/wiki/Mobile_device" TargetMode="External"/><Relationship Id="rId14" Type="http://schemas.openxmlformats.org/officeDocument/2006/relationships/hyperlink" Target="https://en.wikipedia.org/wiki/Graphic_design"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en.wikipedia.org/wiki/Rational_Unified_Process" TargetMode="External"/><Relationship Id="rId3" Type="http://schemas.openxmlformats.org/officeDocument/2006/relationships/notesSlide" Target="../notesSlides/notesSlide15.xml"/><Relationship Id="rId7" Type="http://schemas.openxmlformats.org/officeDocument/2006/relationships/hyperlink" Target="https://en.wikipedia.org/wiki/DOD-STD-2167A" TargetMode="External"/><Relationship Id="rId12" Type="http://schemas.openxmlformats.org/officeDocument/2006/relationships/hyperlink" Target="http://www.scaledagileframework.com/roadmap/"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en.wikipedia.org/wiki/Agile_software_development"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Iterative_and_incremental_development" TargetMode="External"/><Relationship Id="rId10" Type="http://schemas.openxmlformats.org/officeDocument/2006/relationships/hyperlink" Target="http://en.wikipedia.org/wiki/Scrum_(development)" TargetMode="External"/><Relationship Id="rId4" Type="http://schemas.openxmlformats.org/officeDocument/2006/relationships/hyperlink" Target="https://en.wikipedia.org/wiki/Waterfall_model" TargetMode="External"/><Relationship Id="rId9" Type="http://schemas.openxmlformats.org/officeDocument/2006/relationships/hyperlink" Target="http://en.wikipedia.org/wiki/Open_Unified_Proces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 Id="rId9" Type="http://schemas.openxmlformats.org/officeDocument/2006/relationships/image" Target="../media/image32.png"/></Relationships>
</file>

<file path=ppt/slides/_rels/slide75.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Hypertext_Transfer_Protocol" TargetMode="External"/><Relationship Id="rId9" Type="http://schemas.openxmlformats.org/officeDocument/2006/relationships/image" Target="../media/image33.png"/></Relationships>
</file>

<file path=ppt/slides/_rels/slide76.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Java_remote_method_invocation" TargetMode="External"/><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Representational_state_transfer"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JSON"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en.wikipedia.org/wiki/SOAP" TargetMode="External"/><Relationship Id="rId5" Type="http://schemas.openxmlformats.org/officeDocument/2006/relationships/hyperlink" Target="https://en.wikipedia.org/wiki/XML-RPC"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XM" TargetMode="External"/><Relationship Id="rId9" Type="http://schemas.openxmlformats.org/officeDocument/2006/relationships/image" Target="../media/image33.png"/></Relationships>
</file>

<file path=ppt/slides/_rels/slide78.xml.rels><?xml version="1.0" encoding="UTF-8" standalone="yes"?>
<Relationships xmlns="http://schemas.openxmlformats.org/package/2006/relationships"><Relationship Id="rId8" Type="http://schemas.openxmlformats.org/officeDocument/2006/relationships/hyperlink" Target="https://code.tutsplus.com/tutorials/rest-vs-grpc-battle-of-the-apis--cms-30711" TargetMode="External"/><Relationship Id="rId3" Type="http://schemas.openxmlformats.org/officeDocument/2006/relationships/hyperlink" Target="https://en.wikipedia.org/wiki/Web_service" TargetMode="External"/><Relationship Id="rId7" Type="http://schemas.openxmlformats.org/officeDocument/2006/relationships/hyperlink" Target="https://grpc.io/faq/"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en.wikipedia.org/wiki/GRPC" TargetMode="External"/><Relationship Id="rId11" Type="http://schemas.openxmlformats.org/officeDocument/2006/relationships/hyperlink" Target="https://en.wikipedia.org/wiki/Internet_protocol_suite" TargetMode="External"/><Relationship Id="rId5" Type="http://schemas.openxmlformats.org/officeDocument/2006/relationships/hyperlink" Target="https://en.wikipedia.org/wiki/Representational_state_transfer" TargetMode="External"/><Relationship Id="rId10" Type="http://schemas.openxmlformats.org/officeDocument/2006/relationships/image" Target="../media/image33.png"/><Relationship Id="rId4" Type="http://schemas.openxmlformats.org/officeDocument/2006/relationships/hyperlink" Target="https://en.wikipedia.org/wiki/JSON" TargetMode="External"/><Relationship Id="rId9" Type="http://schemas.openxmlformats.org/officeDocument/2006/relationships/hyperlink" Target="https://medium.com/@EmperorRXF/evaluating-performance-of-rest-vs-grpc-1b8bdf0b22da"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4" Type="http://schemas.openxmlformats.org/officeDocument/2006/relationships/hyperlink" Target="https://en.wikipedia.org/wiki/Hypertext_Transfer_Protocol"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4" Type="http://schemas.openxmlformats.org/officeDocument/2006/relationships/hyperlink" Target="https://en.wikipedia.org/wiki/Java_remote_method_invocation"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JSON" TargetMode="External"/><Relationship Id="rId3" Type="http://schemas.openxmlformats.org/officeDocument/2006/relationships/hyperlink" Target="https://en.wikipedia.org/wiki/GRPC" TargetMode="External"/><Relationship Id="rId7" Type="http://schemas.openxmlformats.org/officeDocument/2006/relationships/hyperlink" Target="https://en.wikipedia.org/wiki/SOAP"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en.wikipedia.org/wiki/XML-RPC" TargetMode="External"/><Relationship Id="rId5" Type="http://schemas.openxmlformats.org/officeDocument/2006/relationships/hyperlink" Target="https://en.wikipedia.org/wiki/XM" TargetMode="External"/><Relationship Id="rId4" Type="http://schemas.openxmlformats.org/officeDocument/2006/relationships/hyperlink" Target="https://en.wikipedia.org/wiki/Web_service" TargetMode="External"/><Relationship Id="rId9" Type="http://schemas.openxmlformats.org/officeDocument/2006/relationships/hyperlink" Target="https://en.wikipedia.org/wiki/Representational_state_transfer"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7" Type="http://schemas.openxmlformats.org/officeDocument/2006/relationships/hyperlink" Target="https://medium.com/@EmperorRXF/evaluating-performance-of-rest-vs-grpc-1b8bdf0b22da"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code.tutsplus.com/tutorials/rest-vs-grpc-battle-of-the-apis--cms-30711" TargetMode="External"/><Relationship Id="rId5" Type="http://schemas.openxmlformats.org/officeDocument/2006/relationships/hyperlink" Target="https://en.wikipedia.org/wiki/GRPC" TargetMode="External"/><Relationship Id="rId4" Type="http://schemas.openxmlformats.org/officeDocument/2006/relationships/hyperlink" Target="https://en.wikipedia.org/wiki/Representational_state_transfer"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spectrum.ieee.org/view-from-the-valley/at-work/tech-careers/sql-java-top-list-of-most-indemand-tech-skills"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6.tif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Retrospective</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8801502" y="485652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2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1.0</a:t>
            </a:r>
          </a:p>
        </p:txBody>
      </p:sp>
    </p:spTree>
    <p:extLst>
      <p:ext uri="{BB962C8B-B14F-4D97-AF65-F5344CB8AC3E}">
        <p14:creationId xmlns:p14="http://schemas.microsoft.com/office/powerpoint/2010/main" val="21382563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By Release… Introduce Fewer Defects </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81015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2.0</a:t>
            </a:r>
          </a:p>
        </p:txBody>
      </p:sp>
    </p:spTree>
    <p:extLst>
      <p:ext uri="{BB962C8B-B14F-4D97-AF65-F5344CB8AC3E}">
        <p14:creationId xmlns:p14="http://schemas.microsoft.com/office/powerpoint/2010/main" val="557975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and Fixed By Release through 15 May 2012</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965013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3.0</a:t>
            </a:r>
          </a:p>
        </p:txBody>
      </p:sp>
    </p:spTree>
    <p:extLst>
      <p:ext uri="{BB962C8B-B14F-4D97-AF65-F5344CB8AC3E}">
        <p14:creationId xmlns:p14="http://schemas.microsoft.com/office/powerpoint/2010/main" val="3840709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25864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6391532" y="1746176"/>
            <a:ext cx="1353600" cy="0"/>
          </a:xfrm>
          <a:prstGeom prst="straightConnector1">
            <a:avLst/>
          </a:prstGeom>
          <a:solidFill>
            <a:schemeClr val="accent1"/>
          </a:solidFill>
          <a:ln w="38100" cap="flat" cmpd="sng" algn="ctr">
            <a:solidFill>
              <a:schemeClr val="tx1"/>
            </a:solidFill>
            <a:prstDash val="solid"/>
            <a:round/>
            <a:headEnd type="arrow"/>
            <a:tailEnd type="arrow"/>
          </a:ln>
          <a:effectLst/>
        </p:spPr>
      </p:cxnSp>
      <p:cxnSp>
        <p:nvCxnSpPr>
          <p:cNvPr id="7" name="Straight Connector 6"/>
          <p:cNvCxnSpPr/>
          <p:nvPr/>
        </p:nvCxnSpPr>
        <p:spPr bwMode="auto">
          <a:xfrm>
            <a:off x="6384000" y="1645376"/>
            <a:ext cx="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7737600" y="1645376"/>
            <a:ext cx="2160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1"/>
          <p:cNvSpPr txBox="1"/>
          <p:nvPr/>
        </p:nvSpPr>
        <p:spPr>
          <a:xfrm>
            <a:off x="6405600" y="1400576"/>
            <a:ext cx="1353600" cy="24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spcBef>
                <a:spcPct val="0"/>
              </a:spcBef>
              <a:spcAft>
                <a:spcPct val="0"/>
              </a:spcAft>
            </a:pPr>
            <a:r>
              <a:rPr lang="en-US" sz="1400" b="1" i="1" dirty="0">
                <a:solidFill>
                  <a:srgbClr val="000000"/>
                </a:solidFill>
                <a:latin typeface="Verdana"/>
              </a:rPr>
              <a:t>EQUIP</a:t>
            </a:r>
            <a:r>
              <a:rPr lang="en-US" sz="1400" b="1" dirty="0">
                <a:solidFill>
                  <a:srgbClr val="000000"/>
                </a:solidFill>
                <a:latin typeface="Verdana"/>
              </a:rPr>
              <a:t> 12.2</a:t>
            </a:r>
          </a:p>
        </p:txBody>
      </p:sp>
    </p:spTree>
    <p:extLst>
      <p:ext uri="{BB962C8B-B14F-4D97-AF65-F5344CB8AC3E}">
        <p14:creationId xmlns:p14="http://schemas.microsoft.com/office/powerpoint/2010/main" val="173399905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u="sng" dirty="0"/>
              <a:t>EQUIP 12.2 </a:t>
            </a:r>
            <a:r>
              <a:rPr lang="en-US" sz="1800" dirty="0"/>
              <a:t>Open Production Defects by Sprint </a:t>
            </a:r>
          </a:p>
        </p:txBody>
      </p:sp>
      <p:graphicFrame>
        <p:nvGraphicFramePr>
          <p:cNvPr id="4" name="Chart 3"/>
          <p:cNvGraphicFramePr/>
          <p:nvPr/>
        </p:nvGraphicFramePr>
        <p:xfrm>
          <a:off x="1750032" y="636998"/>
          <a:ext cx="8730769" cy="540420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3122400" y="838200"/>
            <a:ext cx="6883200" cy="731400"/>
          </a:xfrm>
          <a:prstGeom prst="straightConnector1">
            <a:avLst/>
          </a:prstGeom>
          <a:solidFill>
            <a:schemeClr val="accent1"/>
          </a:solidFill>
          <a:ln w="31750"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379292166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defRPr/>
            </a:pPr>
            <a:r>
              <a:rPr lang="en-US">
                <a:latin typeface="Verdana" pitchFamily="34" charset="0"/>
              </a:rPr>
              <a:t>|  Insert Presentation Title in View&gt;Master, View&gt;Header &amp; Footer | Month Day, YEAR</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A55AB4B0-39DD-41E9-BECB-B558D922A335}" type="slidenum">
              <a:rPr lang="en-US">
                <a:latin typeface="Verdana" pitchFamily="34" charset="0"/>
              </a:rPr>
              <a:pPr fontAlgn="base">
                <a:spcBef>
                  <a:spcPct val="0"/>
                </a:spcBef>
                <a:spcAft>
                  <a:spcPct val="0"/>
                </a:spcAft>
                <a:defRPr/>
              </a:pPr>
              <a:t>108</a:t>
            </a:fld>
            <a:endParaRPr lang="en-US">
              <a:latin typeface="Verdana" pitchFamily="34" charset="0"/>
            </a:endParaRPr>
          </a:p>
        </p:txBody>
      </p:sp>
      <p:graphicFrame>
        <p:nvGraphicFramePr>
          <p:cNvPr id="4" name="Chart 3"/>
          <p:cNvGraphicFramePr/>
          <p:nvPr/>
        </p:nvGraphicFramePr>
        <p:xfrm>
          <a:off x="1706880" y="626012"/>
          <a:ext cx="8817120" cy="531758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bwMode="auto">
          <a:xfrm>
            <a:off x="1890262" y="269876"/>
            <a:ext cx="8633738" cy="4789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fontAlgn="base" hangingPunct="0">
              <a:lnSpc>
                <a:spcPct val="90000"/>
              </a:lnSpc>
              <a:spcBef>
                <a:spcPct val="0"/>
              </a:spcBef>
              <a:spcAft>
                <a:spcPct val="0"/>
              </a:spcAft>
              <a:defRPr/>
            </a:pPr>
            <a:r>
              <a:rPr lang="en-US" b="1" kern="0" dirty="0">
                <a:solidFill>
                  <a:srgbClr val="367C2B"/>
                </a:solidFill>
                <a:latin typeface="Verdana"/>
              </a:rPr>
              <a:t>EQUIP 12.2 Story Points Delivered by Sprint </a:t>
            </a:r>
          </a:p>
        </p:txBody>
      </p:sp>
    </p:spTree>
    <p:extLst>
      <p:ext uri="{BB962C8B-B14F-4D97-AF65-F5344CB8AC3E}">
        <p14:creationId xmlns:p14="http://schemas.microsoft.com/office/powerpoint/2010/main" val="1802855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195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Feedback?</a:t>
            </a:r>
          </a:p>
        </p:txBody>
      </p:sp>
    </p:spTree>
    <p:extLst>
      <p:ext uri="{BB962C8B-B14F-4D97-AF65-F5344CB8AC3E}">
        <p14:creationId xmlns:p14="http://schemas.microsoft.com/office/powerpoint/2010/main" val="3128425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Brazil?</a:t>
            </a:r>
          </a:p>
        </p:txBody>
      </p:sp>
    </p:spTree>
    <p:extLst>
      <p:ext uri="{BB962C8B-B14F-4D97-AF65-F5344CB8AC3E}">
        <p14:creationId xmlns:p14="http://schemas.microsoft.com/office/powerpoint/2010/main" val="438371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62A-A58A-064A-B0B2-EB7067C28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D4303E-4278-ED44-AED9-FD971C9CD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832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More </a:t>
            </a:r>
            <a:r>
              <a:rPr lang="en-US" sz="4800" dirty="0" err="1"/>
              <a:t>SAFe</a:t>
            </a:r>
            <a:r>
              <a:rPr lang="en-US" sz="4800" dirty="0"/>
              <a:t> and how SDLCs </a:t>
            </a:r>
            <a:br>
              <a:rPr lang="en-US" sz="4800" dirty="0"/>
            </a:br>
            <a:r>
              <a:rPr lang="en-US" sz="4800" dirty="0"/>
              <a:t>impact testing</a:t>
            </a:r>
          </a:p>
        </p:txBody>
      </p:sp>
    </p:spTree>
    <p:extLst>
      <p:ext uri="{BB962C8B-B14F-4D97-AF65-F5344CB8AC3E}">
        <p14:creationId xmlns:p14="http://schemas.microsoft.com/office/powerpoint/2010/main" val="1820085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008784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rmAutofit fontScale="32500" lnSpcReduction="20000"/>
          </a:bodyPr>
          <a:lstStyle/>
          <a:p>
            <a:r>
              <a:rPr lang="en-US" sz="5500" dirty="0"/>
              <a:t>Never underestimate the value of good design and implementation (for testability, encapsulation, etc.) on the economics of testing… You can’t afford to test in quality!</a:t>
            </a:r>
          </a:p>
          <a:p>
            <a:r>
              <a:rPr lang="en-US" sz="5500" dirty="0"/>
              <a:t>Defects are exponentially more expensive to fix the longer the exist.</a:t>
            </a:r>
          </a:p>
          <a:p>
            <a:pPr lvl="1">
              <a:buFont typeface="Wingdings" panose="05000000000000000000" pitchFamily="2" charset="2"/>
              <a:buChar char="§"/>
            </a:pPr>
            <a:r>
              <a:rPr lang="en-US" sz="5100" dirty="0"/>
              <a:t>Unit - $200</a:t>
            </a:r>
          </a:p>
          <a:p>
            <a:pPr lvl="1">
              <a:buFont typeface="Wingdings" panose="05000000000000000000" pitchFamily="2" charset="2"/>
              <a:buChar char="§"/>
            </a:pPr>
            <a:r>
              <a:rPr lang="en-US" sz="5100" dirty="0"/>
              <a:t>Integration - $600</a:t>
            </a:r>
          </a:p>
          <a:p>
            <a:pPr lvl="1">
              <a:buFont typeface="Wingdings" panose="05000000000000000000" pitchFamily="2" charset="2"/>
              <a:buChar char="§"/>
            </a:pPr>
            <a:r>
              <a:rPr lang="en-US" sz="5100" dirty="0"/>
              <a:t>User Acceptance - $6,000</a:t>
            </a:r>
          </a:p>
          <a:p>
            <a:pPr lvl="1">
              <a:buFont typeface="Wingdings" panose="05000000000000000000" pitchFamily="2" charset="2"/>
              <a:buChar char="§"/>
            </a:pPr>
            <a:r>
              <a:rPr lang="en-US" sz="5100" dirty="0"/>
              <a:t>Production - $100,000+</a:t>
            </a:r>
          </a:p>
          <a:p>
            <a:r>
              <a:rPr lang="en-US" sz="5500" dirty="0"/>
              <a:t>Performance issues are often the most difficult and expensive defects to fix. They are often not found until the application if running under production load… which is often only when it is in production.</a:t>
            </a:r>
          </a:p>
          <a:p>
            <a:r>
              <a:rPr lang="en-US" sz="5500" dirty="0"/>
              <a:t>The permutations of modern software features, data, tools, environments, etc. quickly becomes unmanageable. Testability needs to be goal of nearly all non-trivial applications. </a:t>
            </a:r>
          </a:p>
          <a:p>
            <a:r>
              <a:rPr lang="en-US" sz="5500" dirty="0"/>
              <a:t>Developers need to be responsible for product quality. Tester should be able to minimize that chance that a defect makes it to production. </a:t>
            </a:r>
          </a:p>
          <a:p>
            <a:r>
              <a:rPr lang="en-US" sz="55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40877847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727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12206"/>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157624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9660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Sprint 3 Planning</a:t>
            </a:r>
          </a:p>
        </p:txBody>
      </p:sp>
    </p:spTree>
    <p:extLst>
      <p:ext uri="{BB962C8B-B14F-4D97-AF65-F5344CB8AC3E}">
        <p14:creationId xmlns:p14="http://schemas.microsoft.com/office/powerpoint/2010/main" val="9989545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336791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4222469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3026052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808793"/>
          </a:xfrm>
        </p:spPr>
        <p:txBody>
          <a:bodyPr>
            <a:normAutofit/>
          </a:bodyPr>
          <a:lstStyle/>
          <a:p>
            <a:r>
              <a:rPr lang="en-US" sz="4800" dirty="0"/>
              <a:t>Lab (report-out at 12:08)</a:t>
            </a:r>
          </a:p>
        </p:txBody>
      </p:sp>
      <p:sp>
        <p:nvSpPr>
          <p:cNvPr id="3" name="Content Placeholder 2">
            <a:extLst>
              <a:ext uri="{FF2B5EF4-FFF2-40B4-BE49-F238E27FC236}">
                <a16:creationId xmlns:a16="http://schemas.microsoft.com/office/drawing/2014/main" id="{384C868E-346E-4359-BF4F-AAEC6F6AA8BC}"/>
              </a:ext>
            </a:extLst>
          </p:cNvPr>
          <p:cNvSpPr txBox="1">
            <a:spLocks/>
          </p:cNvSpPr>
          <p:nvPr/>
        </p:nvSpPr>
        <p:spPr>
          <a:xfrm>
            <a:off x="838199" y="2019869"/>
            <a:ext cx="10515601" cy="4715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800" u="sng" dirty="0"/>
              <a:t>Lab Activities:</a:t>
            </a:r>
          </a:p>
          <a:p>
            <a:pPr marL="457200" indent="-457200" algn="l">
              <a:spcBef>
                <a:spcPts val="600"/>
              </a:spcBef>
              <a:buFont typeface="+mj-lt"/>
              <a:buAutoNum type="arabicPeriod"/>
            </a:pPr>
            <a:r>
              <a:rPr lang="en-US" sz="1800" dirty="0"/>
              <a:t>I need two volunteers to demo setting up a local NodeJS application… you can record it and submit the recording if you prefer </a:t>
            </a:r>
          </a:p>
          <a:p>
            <a:pPr marL="457200" indent="-457200" algn="l">
              <a:spcBef>
                <a:spcPts val="600"/>
              </a:spcBef>
              <a:buFont typeface="+mj-lt"/>
              <a:buAutoNum type="arabicPeriod"/>
            </a:pPr>
            <a:r>
              <a:rPr lang="en-US" sz="1800" dirty="0"/>
              <a:t>I need two volunteers to demo setting up a Azure NodeJS application… you can record it and submit the recording if you prefer </a:t>
            </a:r>
          </a:p>
          <a:p>
            <a:pPr marL="457200" indent="-457200" algn="l">
              <a:spcBef>
                <a:spcPts val="600"/>
              </a:spcBef>
              <a:buFont typeface="+mj-lt"/>
              <a:buAutoNum type="arabicPeriod"/>
            </a:pPr>
            <a:r>
              <a:rPr lang="en-US" sz="1800" dirty="0"/>
              <a:t>Complete initial Sprint 4 Discussion Board (DB) post… during class</a:t>
            </a:r>
          </a:p>
          <a:p>
            <a:pPr marL="457200" indent="-457200" algn="l">
              <a:spcBef>
                <a:spcPts val="600"/>
              </a:spcBef>
              <a:buFont typeface="+mj-lt"/>
              <a:buAutoNum type="arabicPeriod"/>
            </a:pPr>
            <a:r>
              <a:rPr lang="en-US" sz="1800" dirty="0"/>
              <a:t>Review and respond back (test/verify) to at least one DB post from a classmate… during class</a:t>
            </a:r>
          </a:p>
          <a:p>
            <a:pPr marL="457200" indent="-457200" algn="l">
              <a:spcBef>
                <a:spcPts val="600"/>
              </a:spcBef>
              <a:buFont typeface="+mj-lt"/>
              <a:buAutoNum type="arabicPeriod"/>
            </a:pPr>
            <a:r>
              <a:rPr lang="en-US" sz="1800" dirty="0"/>
              <a:t>Submit </a:t>
            </a:r>
            <a:r>
              <a:rPr lang="en-US" sz="1800" u="sng" dirty="0"/>
              <a:t>ALL</a:t>
            </a:r>
            <a:r>
              <a:rPr lang="en-US" sz="1800" dirty="0"/>
              <a:t> completed Presentations, Demos, and Roles played by the end of the day</a:t>
            </a:r>
          </a:p>
          <a:p>
            <a:pPr marL="457200" indent="-457200" algn="l">
              <a:spcBef>
                <a:spcPts val="600"/>
              </a:spcBef>
              <a:buFont typeface="+mj-lt"/>
              <a:buAutoNum type="arabicPeriod"/>
            </a:pPr>
            <a:r>
              <a:rPr lang="en-US" sz="1800" dirty="0"/>
              <a:t>Work on Team Backlog items</a:t>
            </a:r>
          </a:p>
        </p:txBody>
      </p:sp>
    </p:spTree>
    <p:extLst>
      <p:ext uri="{BB962C8B-B14F-4D97-AF65-F5344CB8AC3E}">
        <p14:creationId xmlns:p14="http://schemas.microsoft.com/office/powerpoint/2010/main" val="6207319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837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30332117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4106581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a good metric?</a:t>
            </a:r>
          </a:p>
          <a:p>
            <a:r>
              <a:rPr lang="en-US" sz="2000" dirty="0"/>
              <a:t>Easy to measure and understand</a:t>
            </a:r>
          </a:p>
          <a:p>
            <a:r>
              <a:rPr lang="en-US" sz="2000" dirty="0"/>
              <a:t>Good approximation of reality… good correlation to performance</a:t>
            </a:r>
          </a:p>
          <a:p>
            <a:r>
              <a:rPr lang="en-US" sz="2000" dirty="0"/>
              <a:t>Drives positive behavior/action</a:t>
            </a:r>
          </a:p>
          <a:p>
            <a:r>
              <a:rPr lang="en-US" sz="2000" dirty="0"/>
              <a:t>Discourages “gaming the system”… and the impact of “gaming” is limited</a:t>
            </a:r>
          </a:p>
          <a:p>
            <a:r>
              <a:rPr lang="en-US" sz="2000" dirty="0"/>
              <a:t>Meaningful to the group that can impact the measurement</a:t>
            </a:r>
          </a:p>
          <a:p>
            <a:r>
              <a:rPr lang="en-US" sz="2000" dirty="0"/>
              <a:t>Comparable to other teams or companies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8956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40180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65605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8640D13-D749-ED45-B453-629B813D7262}"/>
              </a:ext>
            </a:extLst>
          </p:cNvPr>
          <p:cNvSpPr/>
          <p:nvPr/>
        </p:nvSpPr>
        <p:spPr>
          <a:xfrm>
            <a:off x="241004" y="3271925"/>
            <a:ext cx="1963482" cy="787296"/>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3203436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 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measure productivity 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910795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Release/PSI Planning</a:t>
            </a:r>
          </a:p>
        </p:txBody>
      </p:sp>
    </p:spTree>
    <p:extLst>
      <p:ext uri="{BB962C8B-B14F-4D97-AF65-F5344CB8AC3E}">
        <p14:creationId xmlns:p14="http://schemas.microsoft.com/office/powerpoint/2010/main" val="4008332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508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6" name="Picture 5">
            <a:extLst>
              <a:ext uri="{FF2B5EF4-FFF2-40B4-BE49-F238E27FC236}">
                <a16:creationId xmlns:a16="http://schemas.microsoft.com/office/drawing/2014/main" id="{B97B6EC3-A9CB-4225-9136-DD88B6EB3769}"/>
              </a:ext>
            </a:extLst>
          </p:cNvPr>
          <p:cNvPicPr>
            <a:picLocks noChangeAspect="1"/>
          </p:cNvPicPr>
          <p:nvPr/>
        </p:nvPicPr>
        <p:blipFill>
          <a:blip r:embed="rId2"/>
          <a:stretch>
            <a:fillRect/>
          </a:stretch>
        </p:blipFill>
        <p:spPr>
          <a:xfrm>
            <a:off x="949979" y="1972497"/>
            <a:ext cx="3588028" cy="978553"/>
          </a:xfrm>
          <a:prstGeom prst="rect">
            <a:avLst/>
          </a:prstGeom>
        </p:spPr>
      </p:pic>
      <p:pic>
        <p:nvPicPr>
          <p:cNvPr id="8" name="Picture 7">
            <a:extLst>
              <a:ext uri="{FF2B5EF4-FFF2-40B4-BE49-F238E27FC236}">
                <a16:creationId xmlns:a16="http://schemas.microsoft.com/office/drawing/2014/main" id="{80773B42-E578-486D-B5ED-5CC28DE4C231}"/>
              </a:ext>
            </a:extLst>
          </p:cNvPr>
          <p:cNvPicPr>
            <a:picLocks noChangeAspect="1"/>
          </p:cNvPicPr>
          <p:nvPr/>
        </p:nvPicPr>
        <p:blipFill>
          <a:blip r:embed="rId3"/>
          <a:stretch>
            <a:fillRect/>
          </a:stretch>
        </p:blipFill>
        <p:spPr>
          <a:xfrm>
            <a:off x="5968252" y="3099838"/>
            <a:ext cx="3258951" cy="1001826"/>
          </a:xfrm>
          <a:prstGeom prst="rect">
            <a:avLst/>
          </a:prstGeom>
        </p:spPr>
      </p:pic>
      <p:pic>
        <p:nvPicPr>
          <p:cNvPr id="9" name="Picture 8">
            <a:extLst>
              <a:ext uri="{FF2B5EF4-FFF2-40B4-BE49-F238E27FC236}">
                <a16:creationId xmlns:a16="http://schemas.microsoft.com/office/drawing/2014/main" id="{79A217C6-C18F-4312-803B-BB9576966474}"/>
              </a:ext>
            </a:extLst>
          </p:cNvPr>
          <p:cNvPicPr>
            <a:picLocks noChangeAspect="1"/>
          </p:cNvPicPr>
          <p:nvPr/>
        </p:nvPicPr>
        <p:blipFill>
          <a:blip r:embed="rId4"/>
          <a:stretch>
            <a:fillRect/>
          </a:stretch>
        </p:blipFill>
        <p:spPr>
          <a:xfrm>
            <a:off x="1745877" y="4652081"/>
            <a:ext cx="6669018" cy="1001826"/>
          </a:xfrm>
          <a:prstGeom prst="rect">
            <a:avLst/>
          </a:prstGeom>
        </p:spPr>
      </p:pic>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5"/>
          <a:stretch>
            <a:fillRect/>
          </a:stretch>
        </p:blipFill>
        <p:spPr>
          <a:xfrm>
            <a:off x="3834429" y="6116920"/>
            <a:ext cx="7647213" cy="300598"/>
          </a:xfrm>
          <a:prstGeom prst="rect">
            <a:avLst/>
          </a:prstGeom>
        </p:spPr>
      </p:pic>
    </p:spTree>
    <p:extLst>
      <p:ext uri="{BB962C8B-B14F-4D97-AF65-F5344CB8AC3E}">
        <p14:creationId xmlns:p14="http://schemas.microsoft.com/office/powerpoint/2010/main" val="40929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2"/>
          <a:stretch>
            <a:fillRect/>
          </a:stretch>
        </p:blipFill>
        <p:spPr>
          <a:xfrm>
            <a:off x="2079588" y="5135285"/>
            <a:ext cx="7647213" cy="300598"/>
          </a:xfrm>
          <a:prstGeom prst="rect">
            <a:avLst/>
          </a:prstGeom>
        </p:spPr>
      </p:pic>
      <p:pic>
        <p:nvPicPr>
          <p:cNvPr id="3" name="Picture 2">
            <a:extLst>
              <a:ext uri="{FF2B5EF4-FFF2-40B4-BE49-F238E27FC236}">
                <a16:creationId xmlns:a16="http://schemas.microsoft.com/office/drawing/2014/main" id="{FF8E4B6E-2B84-431A-B638-C6131FA178FD}"/>
              </a:ext>
            </a:extLst>
          </p:cNvPr>
          <p:cNvPicPr>
            <a:picLocks noChangeAspect="1"/>
          </p:cNvPicPr>
          <p:nvPr/>
        </p:nvPicPr>
        <p:blipFill>
          <a:blip r:embed="rId3"/>
          <a:stretch>
            <a:fillRect/>
          </a:stretch>
        </p:blipFill>
        <p:spPr>
          <a:xfrm>
            <a:off x="942975" y="1774450"/>
            <a:ext cx="5592917" cy="847725"/>
          </a:xfrm>
          <a:prstGeom prst="rect">
            <a:avLst/>
          </a:prstGeom>
        </p:spPr>
      </p:pic>
      <p:pic>
        <p:nvPicPr>
          <p:cNvPr id="4" name="Picture 3">
            <a:extLst>
              <a:ext uri="{FF2B5EF4-FFF2-40B4-BE49-F238E27FC236}">
                <a16:creationId xmlns:a16="http://schemas.microsoft.com/office/drawing/2014/main" id="{9CF164ED-65C5-4036-A0F4-7B0F1095FAF1}"/>
              </a:ext>
            </a:extLst>
          </p:cNvPr>
          <p:cNvPicPr>
            <a:picLocks noChangeAspect="1"/>
          </p:cNvPicPr>
          <p:nvPr/>
        </p:nvPicPr>
        <p:blipFill>
          <a:blip r:embed="rId4"/>
          <a:stretch>
            <a:fillRect/>
          </a:stretch>
        </p:blipFill>
        <p:spPr>
          <a:xfrm>
            <a:off x="6096000" y="3288180"/>
            <a:ext cx="2895600" cy="762000"/>
          </a:xfrm>
          <a:prstGeom prst="rect">
            <a:avLst/>
          </a:prstGeom>
        </p:spPr>
      </p:pic>
    </p:spTree>
    <p:extLst>
      <p:ext uri="{BB962C8B-B14F-4D97-AF65-F5344CB8AC3E}">
        <p14:creationId xmlns:p14="http://schemas.microsoft.com/office/powerpoint/2010/main" val="16260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grpSp>
        <p:nvGrpSpPr>
          <p:cNvPr id="5" name="Group 4">
            <a:extLst>
              <a:ext uri="{FF2B5EF4-FFF2-40B4-BE49-F238E27FC236}">
                <a16:creationId xmlns:a16="http://schemas.microsoft.com/office/drawing/2014/main" id="{99EE77C0-CED6-4A50-99F2-7DAA0CBFD71B}"/>
              </a:ext>
            </a:extLst>
          </p:cNvPr>
          <p:cNvGrpSpPr/>
          <p:nvPr/>
        </p:nvGrpSpPr>
        <p:grpSpPr>
          <a:xfrm>
            <a:off x="2871227" y="4109557"/>
            <a:ext cx="9048068" cy="2115510"/>
            <a:chOff x="914680" y="2066364"/>
            <a:chExt cx="9048068" cy="2115510"/>
          </a:xfrm>
        </p:grpSpPr>
        <p:pic>
          <p:nvPicPr>
            <p:cNvPr id="3" name="Picture 2">
              <a:extLst>
                <a:ext uri="{FF2B5EF4-FFF2-40B4-BE49-F238E27FC236}">
                  <a16:creationId xmlns:a16="http://schemas.microsoft.com/office/drawing/2014/main" id="{6E86508F-96D4-4C73-95BD-F718007B5499}"/>
                </a:ext>
              </a:extLst>
            </p:cNvPr>
            <p:cNvPicPr>
              <a:picLocks noChangeAspect="1"/>
            </p:cNvPicPr>
            <p:nvPr/>
          </p:nvPicPr>
          <p:blipFill>
            <a:blip r:embed="rId2"/>
            <a:stretch>
              <a:fillRect/>
            </a:stretch>
          </p:blipFill>
          <p:spPr>
            <a:xfrm>
              <a:off x="914680" y="2066364"/>
              <a:ext cx="9048068" cy="764241"/>
            </a:xfrm>
            <a:prstGeom prst="rect">
              <a:avLst/>
            </a:prstGeom>
          </p:spPr>
        </p:pic>
        <p:pic>
          <p:nvPicPr>
            <p:cNvPr id="4" name="Picture 3">
              <a:extLst>
                <a:ext uri="{FF2B5EF4-FFF2-40B4-BE49-F238E27FC236}">
                  <a16:creationId xmlns:a16="http://schemas.microsoft.com/office/drawing/2014/main" id="{797B1EF6-E4D8-4A49-BF42-98244353F5E3}"/>
                </a:ext>
              </a:extLst>
            </p:cNvPr>
            <p:cNvPicPr>
              <a:picLocks noChangeAspect="1"/>
            </p:cNvPicPr>
            <p:nvPr/>
          </p:nvPicPr>
          <p:blipFill>
            <a:blip r:embed="rId3"/>
            <a:stretch>
              <a:fillRect/>
            </a:stretch>
          </p:blipFill>
          <p:spPr>
            <a:xfrm>
              <a:off x="1397653" y="2967037"/>
              <a:ext cx="7652218" cy="1214837"/>
            </a:xfrm>
            <a:prstGeom prst="rect">
              <a:avLst/>
            </a:prstGeom>
          </p:spPr>
        </p:pic>
      </p:grpSp>
      <p:grpSp>
        <p:nvGrpSpPr>
          <p:cNvPr id="13" name="Group 12">
            <a:extLst>
              <a:ext uri="{FF2B5EF4-FFF2-40B4-BE49-F238E27FC236}">
                <a16:creationId xmlns:a16="http://schemas.microsoft.com/office/drawing/2014/main" id="{C799A6D1-1605-4FA7-9F51-7531FD8C9782}"/>
              </a:ext>
            </a:extLst>
          </p:cNvPr>
          <p:cNvGrpSpPr/>
          <p:nvPr/>
        </p:nvGrpSpPr>
        <p:grpSpPr>
          <a:xfrm>
            <a:off x="838200" y="1690688"/>
            <a:ext cx="9185474" cy="1720733"/>
            <a:chOff x="4940673" y="2179964"/>
            <a:chExt cx="6667500" cy="1249036"/>
          </a:xfrm>
        </p:grpSpPr>
        <p:pic>
          <p:nvPicPr>
            <p:cNvPr id="14" name="Picture 13">
              <a:extLst>
                <a:ext uri="{FF2B5EF4-FFF2-40B4-BE49-F238E27FC236}">
                  <a16:creationId xmlns:a16="http://schemas.microsoft.com/office/drawing/2014/main" id="{EF218D75-F9B5-4883-8CAB-D0440520B6AB}"/>
                </a:ext>
              </a:extLst>
            </p:cNvPr>
            <p:cNvPicPr>
              <a:picLocks noChangeAspect="1"/>
            </p:cNvPicPr>
            <p:nvPr/>
          </p:nvPicPr>
          <p:blipFill>
            <a:blip r:embed="rId4"/>
            <a:stretch>
              <a:fillRect/>
            </a:stretch>
          </p:blipFill>
          <p:spPr>
            <a:xfrm>
              <a:off x="4940673" y="2179964"/>
              <a:ext cx="6667500" cy="552450"/>
            </a:xfrm>
            <a:prstGeom prst="rect">
              <a:avLst/>
            </a:prstGeom>
          </p:spPr>
        </p:pic>
        <p:pic>
          <p:nvPicPr>
            <p:cNvPr id="15" name="Picture 14">
              <a:extLst>
                <a:ext uri="{FF2B5EF4-FFF2-40B4-BE49-F238E27FC236}">
                  <a16:creationId xmlns:a16="http://schemas.microsoft.com/office/drawing/2014/main" id="{CF5423D6-30D2-4051-9756-353B42CE89DE}"/>
                </a:ext>
              </a:extLst>
            </p:cNvPr>
            <p:cNvPicPr>
              <a:picLocks noChangeAspect="1"/>
            </p:cNvPicPr>
            <p:nvPr/>
          </p:nvPicPr>
          <p:blipFill>
            <a:blip r:embed="rId5"/>
            <a:stretch>
              <a:fillRect/>
            </a:stretch>
          </p:blipFill>
          <p:spPr>
            <a:xfrm>
              <a:off x="5180760" y="2895600"/>
              <a:ext cx="5972175" cy="533400"/>
            </a:xfrm>
            <a:prstGeom prst="rect">
              <a:avLst/>
            </a:prstGeom>
          </p:spPr>
        </p:pic>
      </p:grpSp>
    </p:spTree>
    <p:extLst>
      <p:ext uri="{BB962C8B-B14F-4D97-AF65-F5344CB8AC3E}">
        <p14:creationId xmlns:p14="http://schemas.microsoft.com/office/powerpoint/2010/main" val="395267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307506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Observation</a:t>
            </a:r>
          </a:p>
        </p:txBody>
      </p:sp>
    </p:spTree>
    <p:extLst>
      <p:ext uri="{BB962C8B-B14F-4D97-AF65-F5344CB8AC3E}">
        <p14:creationId xmlns:p14="http://schemas.microsoft.com/office/powerpoint/2010/main" val="24068372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230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33784-A5EB-4849-8A09-0CC57D71CFBC}"/>
              </a:ext>
            </a:extLst>
          </p:cNvPr>
          <p:cNvSpPr txBox="1"/>
          <p:nvPr/>
        </p:nvSpPr>
        <p:spPr>
          <a:xfrm>
            <a:off x="10799196" y="2210463"/>
            <a:ext cx="583814" cy="369332"/>
          </a:xfrm>
          <a:prstGeom prst="rect">
            <a:avLst/>
          </a:prstGeom>
          <a:noFill/>
          <a:ln w="25400">
            <a:solidFill>
              <a:schemeClr val="tx1"/>
            </a:solidFill>
          </a:ln>
        </p:spPr>
        <p:txBody>
          <a:bodyPr wrap="none" rtlCol="0">
            <a:spAutoFit/>
          </a:bodyPr>
          <a:lstStyle/>
          <a:p>
            <a:pPr algn="ctr"/>
            <a:r>
              <a:rPr lang="en-US" dirty="0"/>
              <a:t>15%</a:t>
            </a:r>
          </a:p>
        </p:txBody>
      </p:sp>
      <p:sp>
        <p:nvSpPr>
          <p:cNvPr id="4" name="TextBox 3">
            <a:extLst>
              <a:ext uri="{FF2B5EF4-FFF2-40B4-BE49-F238E27FC236}">
                <a16:creationId xmlns:a16="http://schemas.microsoft.com/office/drawing/2014/main" id="{E4272E07-F4BC-4B6F-891C-323D887E245E}"/>
              </a:ext>
            </a:extLst>
          </p:cNvPr>
          <p:cNvSpPr txBox="1"/>
          <p:nvPr/>
        </p:nvSpPr>
        <p:spPr>
          <a:xfrm>
            <a:off x="10799196" y="5416163"/>
            <a:ext cx="583814" cy="369332"/>
          </a:xfrm>
          <a:prstGeom prst="rect">
            <a:avLst/>
          </a:prstGeom>
          <a:noFill/>
          <a:ln w="25400">
            <a:solidFill>
              <a:schemeClr val="tx1"/>
            </a:solidFill>
          </a:ln>
        </p:spPr>
        <p:txBody>
          <a:bodyPr wrap="none" rtlCol="0">
            <a:spAutoFit/>
          </a:bodyPr>
          <a:lstStyle/>
          <a:p>
            <a:pPr algn="ctr"/>
            <a:r>
              <a:rPr lang="en-US" dirty="0"/>
              <a:t>85%</a:t>
            </a:r>
          </a:p>
        </p:txBody>
      </p:sp>
    </p:spTree>
    <p:extLst>
      <p:ext uri="{BB962C8B-B14F-4D97-AF65-F5344CB8AC3E}">
        <p14:creationId xmlns:p14="http://schemas.microsoft.com/office/powerpoint/2010/main" val="294530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81DC4-25C2-794D-96F5-A077648E9695}"/>
              </a:ext>
            </a:extLst>
          </p:cNvPr>
          <p:cNvSpPr>
            <a:spLocks noGrp="1"/>
          </p:cNvSpPr>
          <p:nvPr>
            <p:ph idx="1"/>
          </p:nvPr>
        </p:nvSpPr>
        <p:spPr>
          <a:xfrm>
            <a:off x="4916" y="0"/>
            <a:ext cx="12187084" cy="6858000"/>
          </a:xfrm>
        </p:spPr>
        <p:txBody>
          <a:bodyPr/>
          <a:lstStyle/>
          <a:p>
            <a:endParaRPr lang="en-US"/>
          </a:p>
        </p:txBody>
      </p:sp>
    </p:spTree>
    <p:extLst>
      <p:ext uri="{BB962C8B-B14F-4D97-AF65-F5344CB8AC3E}">
        <p14:creationId xmlns:p14="http://schemas.microsoft.com/office/powerpoint/2010/main" val="43735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Requirements</a:t>
            </a:r>
          </a:p>
        </p:txBody>
      </p:sp>
    </p:spTree>
    <p:extLst>
      <p:ext uri="{BB962C8B-B14F-4D97-AF65-F5344CB8AC3E}">
        <p14:creationId xmlns:p14="http://schemas.microsoft.com/office/powerpoint/2010/main" val="320327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1F04CF5-5F5A-194F-A959-149DC8310DCA}"/>
              </a:ext>
            </a:extLst>
          </p:cNvPr>
          <p:cNvSpPr/>
          <p:nvPr/>
        </p:nvSpPr>
        <p:spPr>
          <a:xfrm>
            <a:off x="5717572" y="2666020"/>
            <a:ext cx="2430912" cy="787296"/>
          </a:xfrm>
          <a:prstGeom prst="ellipse">
            <a:avLst/>
          </a:prstGeom>
          <a:solidFill>
            <a:schemeClr val="tx1">
              <a:alpha val="0"/>
            </a:schemeClr>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6CD40F-436D-0348-AE05-BAD1DF80C954}"/>
              </a:ext>
            </a:extLst>
          </p:cNvPr>
          <p:cNvSpPr/>
          <p:nvPr/>
        </p:nvSpPr>
        <p:spPr>
          <a:xfrm>
            <a:off x="4370183" y="5495517"/>
            <a:ext cx="2430912" cy="787296"/>
          </a:xfrm>
          <a:prstGeom prst="ellipse">
            <a:avLst/>
          </a:prstGeom>
          <a:solidFill>
            <a:schemeClr val="tx1">
              <a:alpha val="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4559279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Behavior-Driven Development (Design)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In </a:t>
            </a:r>
            <a:r>
              <a:rPr lang="en-US" sz="2000" dirty="0">
                <a:hlinkClick r:id="rId3" tooltip="Software engineering"/>
              </a:rPr>
              <a:t>software engineering</a:t>
            </a:r>
            <a:r>
              <a:rPr lang="en-US" sz="2000" dirty="0"/>
              <a:t>, </a:t>
            </a:r>
            <a:r>
              <a:rPr lang="en-US" sz="2000" b="1" dirty="0"/>
              <a:t>behavior-driven development</a:t>
            </a:r>
            <a:r>
              <a:rPr lang="en-US" sz="2000" dirty="0"/>
              <a:t> (</a:t>
            </a:r>
            <a:r>
              <a:rPr lang="en-US" sz="2000" b="1" dirty="0"/>
              <a:t>BDD</a:t>
            </a:r>
            <a:r>
              <a:rPr lang="en-US" sz="2000" dirty="0"/>
              <a:t>) is an </a:t>
            </a:r>
            <a:r>
              <a:rPr lang="en-US" sz="2000" dirty="0">
                <a:hlinkClick r:id="rId4" tooltip="Agile software development"/>
              </a:rPr>
              <a:t>Agile software development</a:t>
            </a:r>
            <a:r>
              <a:rPr lang="en-US" sz="2000" dirty="0"/>
              <a:t> process that encourages collaboration among developers, QA and non-technical or business participants in a software project.</a:t>
            </a:r>
            <a:r>
              <a:rPr lang="en-US" sz="2000" baseline="30000" dirty="0">
                <a:hlinkClick r:id="rId5"/>
              </a:rPr>
              <a:t>[1]</a:t>
            </a:r>
            <a:r>
              <a:rPr lang="en-US" sz="2000" baseline="30000" dirty="0">
                <a:hlinkClick r:id="rId6"/>
              </a:rPr>
              <a:t>[2]</a:t>
            </a:r>
            <a:r>
              <a:rPr lang="en-US" sz="2000" baseline="30000" dirty="0">
                <a:hlinkClick r:id="rId7"/>
              </a:rPr>
              <a:t>[3]</a:t>
            </a:r>
            <a:r>
              <a:rPr lang="en-US" sz="2000" dirty="0"/>
              <a:t> It encourages teams to use conversation and concrete examples to formalize a shared understanding of how the application should behave.</a:t>
            </a:r>
            <a:r>
              <a:rPr lang="en-US" sz="2000" baseline="30000" dirty="0">
                <a:hlinkClick r:id="rId8"/>
              </a:rPr>
              <a:t>[4]</a:t>
            </a:r>
            <a:r>
              <a:rPr lang="en-US" sz="2000" dirty="0"/>
              <a:t> It emerged from </a:t>
            </a:r>
            <a:r>
              <a:rPr lang="en-US" sz="2000" dirty="0">
                <a:hlinkClick r:id="rId9" tooltip="Test-driven development"/>
              </a:rPr>
              <a:t>test-driven development</a:t>
            </a:r>
            <a:r>
              <a:rPr lang="en-US" sz="2000" dirty="0"/>
              <a:t> (TDD).</a:t>
            </a:r>
            <a:r>
              <a:rPr lang="en-US" sz="2000" baseline="30000" dirty="0">
                <a:hlinkClick r:id="rId5"/>
              </a:rPr>
              <a:t>[1]</a:t>
            </a:r>
            <a:r>
              <a:rPr lang="en-US" sz="2000" baseline="30000" dirty="0">
                <a:hlinkClick r:id="rId6"/>
              </a:rPr>
              <a:t>[2]</a:t>
            </a:r>
            <a:r>
              <a:rPr lang="en-US" sz="2000" baseline="30000" dirty="0">
                <a:hlinkClick r:id="rId10"/>
              </a:rPr>
              <a:t>[5]</a:t>
            </a:r>
            <a:r>
              <a:rPr lang="en-US" sz="2000" baseline="30000" dirty="0">
                <a:hlinkClick r:id="rId11"/>
              </a:rPr>
              <a:t>[6]</a:t>
            </a:r>
            <a:r>
              <a:rPr lang="en-US" sz="2000" baseline="30000" dirty="0"/>
              <a:t>[</a:t>
            </a:r>
            <a:r>
              <a:rPr lang="en-US" sz="2000" i="1" baseline="30000" dirty="0">
                <a:hlinkClick r:id="rId12" tooltip="Wikipedia:Vagueness"/>
              </a:rPr>
              <a:t>vague</a:t>
            </a:r>
            <a:r>
              <a:rPr lang="en-US" sz="2000" baseline="30000" dirty="0"/>
              <a:t>]</a:t>
            </a:r>
            <a:r>
              <a:rPr lang="en-US" sz="2000" baseline="30000" dirty="0">
                <a:hlinkClick r:id="rId13"/>
              </a:rPr>
              <a:t>[7]</a:t>
            </a:r>
            <a:r>
              <a:rPr lang="en-US" sz="2000" dirty="0"/>
              <a:t> Behavior-driven development combines the general techniques and principles of TDD with ideas from </a:t>
            </a:r>
            <a:r>
              <a:rPr lang="en-US" sz="2000" dirty="0">
                <a:hlinkClick r:id="rId14" tooltip="Domain-driven design"/>
              </a:rPr>
              <a:t>domain-driven design</a:t>
            </a:r>
            <a:r>
              <a:rPr lang="en-US" sz="2000" dirty="0"/>
              <a:t> and </a:t>
            </a:r>
            <a:r>
              <a:rPr lang="en-US" sz="2000" dirty="0">
                <a:hlinkClick r:id="rId15" tooltip="Object-oriented analysis and design"/>
              </a:rPr>
              <a:t>object-oriented analysis and design</a:t>
            </a:r>
            <a:r>
              <a:rPr lang="en-US" sz="2000" dirty="0"/>
              <a:t> to provide software development and management teams with shared tools and a shared process to collaborate on software development.</a:t>
            </a:r>
            <a:r>
              <a:rPr lang="en-US" sz="2000" baseline="30000" dirty="0">
                <a:hlinkClick r:id="rId6"/>
              </a:rPr>
              <a:t>[2]</a:t>
            </a:r>
            <a:r>
              <a:rPr lang="en-US" sz="2000" baseline="30000" dirty="0">
                <a:hlinkClick r:id="rId13"/>
              </a:rPr>
              <a:t>[7]</a:t>
            </a:r>
            <a:endParaRPr lang="en-US" sz="2000" baseline="30000" dirty="0"/>
          </a:p>
          <a:p>
            <a:pPr marL="0" indent="0">
              <a:buNone/>
            </a:pPr>
            <a:endParaRPr lang="en-US" sz="2000" baseline="30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06329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Gemba</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i="1" dirty="0" err="1"/>
              <a:t>Genba</a:t>
            </a:r>
            <a:r>
              <a:rPr lang="en-US" sz="2000" dirty="0"/>
              <a:t> (</a:t>
            </a:r>
            <a:r>
              <a:rPr lang="ja-JP" altLang="en-US" sz="2000"/>
              <a:t>現場</a:t>
            </a:r>
            <a:r>
              <a:rPr lang="en-US" altLang="ja-JP" sz="2000" dirty="0"/>
              <a:t>, </a:t>
            </a:r>
            <a:r>
              <a:rPr lang="en-US" sz="2000" dirty="0"/>
              <a:t>also </a:t>
            </a:r>
            <a:r>
              <a:rPr lang="en-US" sz="2000" dirty="0">
                <a:hlinkClick r:id="rId3" tooltip="Romanization of Japanese"/>
              </a:rPr>
              <a:t>romanized</a:t>
            </a:r>
            <a:r>
              <a:rPr lang="en-US" sz="2000" dirty="0"/>
              <a:t> as </a:t>
            </a:r>
            <a:r>
              <a:rPr lang="en-US" sz="2000" b="1" i="1" dirty="0" err="1"/>
              <a:t>gemba</a:t>
            </a:r>
            <a:r>
              <a:rPr lang="en-US" sz="2000" dirty="0"/>
              <a:t>) is a </a:t>
            </a:r>
            <a:r>
              <a:rPr lang="en-US" sz="2000" dirty="0">
                <a:hlinkClick r:id="rId4" tooltip="Japanese language"/>
              </a:rPr>
              <a:t>Japanese</a:t>
            </a:r>
            <a:r>
              <a:rPr lang="en-US" sz="2000" dirty="0"/>
              <a:t> term meaning "the actual place". Japanese </a:t>
            </a:r>
            <a:r>
              <a:rPr lang="en-US" sz="2000" dirty="0">
                <a:hlinkClick r:id="rId5" tooltip="Detective"/>
              </a:rPr>
              <a:t>detectives</a:t>
            </a:r>
            <a:r>
              <a:rPr lang="en-US" sz="2000" dirty="0"/>
              <a:t> call the </a:t>
            </a:r>
            <a:r>
              <a:rPr lang="en-US" sz="2000" dirty="0">
                <a:hlinkClick r:id="rId6" tooltip="Crime scene"/>
              </a:rPr>
              <a:t>crime scene</a:t>
            </a:r>
            <a:r>
              <a:rPr lang="en-US" sz="2000" dirty="0"/>
              <a:t> </a:t>
            </a:r>
            <a:r>
              <a:rPr lang="en-US" sz="2000" i="1" dirty="0" err="1"/>
              <a:t>genba</a:t>
            </a:r>
            <a:r>
              <a:rPr lang="en-US" sz="2000" i="1" dirty="0"/>
              <a:t>,</a:t>
            </a:r>
            <a:r>
              <a:rPr lang="en-US" sz="2000" dirty="0"/>
              <a:t> and Japanese TV reporters may refer to themselves as reporting from </a:t>
            </a:r>
            <a:r>
              <a:rPr lang="en-US" sz="2000" i="1" dirty="0" err="1"/>
              <a:t>genba</a:t>
            </a:r>
            <a:r>
              <a:rPr lang="en-US" sz="2000" i="1" dirty="0"/>
              <a:t>.</a:t>
            </a:r>
            <a:r>
              <a:rPr lang="en-US" sz="2000" dirty="0"/>
              <a:t> In business, </a:t>
            </a:r>
            <a:r>
              <a:rPr lang="en-US" sz="2000" i="1" dirty="0" err="1"/>
              <a:t>genba</a:t>
            </a:r>
            <a:r>
              <a:rPr lang="en-US" sz="2000" dirty="0"/>
              <a:t> refers to the place where value is created; in manufacturing the </a:t>
            </a:r>
            <a:r>
              <a:rPr lang="en-US" sz="2000" i="1" dirty="0" err="1"/>
              <a:t>genba</a:t>
            </a:r>
            <a:r>
              <a:rPr lang="en-US" sz="2000" dirty="0"/>
              <a:t> is the factory floor. It can be any "site" such as a construction site, sales floor or where the service provider interacts directly with the customer.</a:t>
            </a:r>
            <a:r>
              <a:rPr lang="en-US" sz="2000" baseline="30000" dirty="0">
                <a:hlinkClick r:id="rId7"/>
              </a:rPr>
              <a:t>[1]</a:t>
            </a:r>
            <a:r>
              <a:rPr lang="en-US" sz="2000" dirty="0"/>
              <a:t> </a:t>
            </a:r>
          </a:p>
          <a:p>
            <a:pPr marL="0" indent="0">
              <a:buNone/>
            </a:pPr>
            <a:r>
              <a:rPr lang="en-US" sz="2000" dirty="0"/>
              <a:t>In </a:t>
            </a:r>
            <a:r>
              <a:rPr lang="en-US" sz="2000" dirty="0">
                <a:hlinkClick r:id="rId8" tooltip="Lean manufacturing"/>
              </a:rPr>
              <a:t>lean manufacturing</a:t>
            </a:r>
            <a:r>
              <a:rPr lang="en-US" sz="2000" dirty="0"/>
              <a:t>, the idea of </a:t>
            </a:r>
            <a:r>
              <a:rPr lang="en-US" sz="2000" i="1" dirty="0" err="1"/>
              <a:t>genba</a:t>
            </a:r>
            <a:r>
              <a:rPr lang="en-US" sz="2000" dirty="0"/>
              <a:t> is that the problems are visible, and the best improvement ideas will come from going to the </a:t>
            </a:r>
            <a:r>
              <a:rPr lang="en-US" sz="2000" i="1" dirty="0" err="1"/>
              <a:t>genba</a:t>
            </a:r>
            <a:r>
              <a:rPr lang="en-US" sz="2000" i="1" dirty="0"/>
              <a:t>.</a:t>
            </a:r>
            <a:r>
              <a:rPr lang="en-US" sz="2000" dirty="0"/>
              <a:t> The </a:t>
            </a:r>
            <a:r>
              <a:rPr lang="en-US" sz="2000" i="1" dirty="0" err="1"/>
              <a:t>gemba</a:t>
            </a:r>
            <a:r>
              <a:rPr lang="en-US" sz="2000" dirty="0"/>
              <a:t> walk, much like </a:t>
            </a:r>
            <a:r>
              <a:rPr lang="en-US" sz="2000" dirty="0">
                <a:hlinkClick r:id="rId9" tooltip="Management By Walking Around"/>
              </a:rPr>
              <a:t>Management By Walking Around</a:t>
            </a:r>
            <a:r>
              <a:rPr lang="en-US" sz="2000" dirty="0"/>
              <a:t> (MBWA), is an activity that takes management to the front lines to look for waste and opportunities to practice </a:t>
            </a:r>
            <a:r>
              <a:rPr lang="en-US" sz="2000" i="1" dirty="0" err="1"/>
              <a:t>genba</a:t>
            </a:r>
            <a:r>
              <a:rPr lang="en-US" sz="2000" i="1" dirty="0"/>
              <a:t> </a:t>
            </a:r>
            <a:r>
              <a:rPr lang="en-US" sz="2000" i="1" dirty="0">
                <a:hlinkClick r:id="rId10" tooltip="Kaizen"/>
              </a:rPr>
              <a:t>kaizen</a:t>
            </a:r>
            <a:r>
              <a:rPr lang="en-US" sz="2000" i="1" dirty="0"/>
              <a:t>,</a:t>
            </a:r>
            <a:r>
              <a:rPr lang="en-US" sz="2000" dirty="0"/>
              <a:t> or practical shop floor improvement. </a:t>
            </a:r>
          </a:p>
          <a:p>
            <a:pPr marL="0" indent="0">
              <a:buNone/>
            </a:pPr>
            <a:r>
              <a:rPr lang="en-US" sz="2000" dirty="0"/>
              <a:t>In </a:t>
            </a:r>
            <a:r>
              <a:rPr lang="en-US" sz="2000" dirty="0">
                <a:hlinkClick r:id="rId11" tooltip="Quality management"/>
              </a:rPr>
              <a:t>quality management</a:t>
            </a:r>
            <a:r>
              <a:rPr lang="en-US" sz="2000" dirty="0"/>
              <a:t>, </a:t>
            </a:r>
            <a:r>
              <a:rPr lang="en-US" sz="2000" i="1" dirty="0" err="1"/>
              <a:t>genba</a:t>
            </a:r>
            <a:r>
              <a:rPr lang="en-US" sz="2000" dirty="0"/>
              <a:t> means the </a:t>
            </a:r>
            <a:r>
              <a:rPr lang="en-US" sz="2000" dirty="0">
                <a:hlinkClick r:id="rId12" tooltip="Industrial engineering"/>
              </a:rPr>
              <a:t>manufacturing</a:t>
            </a:r>
            <a:r>
              <a:rPr lang="en-US" sz="2000" dirty="0"/>
              <a:t> floor and the idea is that if a problem occurs, the engineers must go there to understand the full impact of the problem, gathering data from all sources. Unlike </a:t>
            </a:r>
            <a:r>
              <a:rPr lang="en-US" sz="2000" dirty="0">
                <a:hlinkClick r:id="rId13" tooltip="Focus group"/>
              </a:rPr>
              <a:t>focus groups</a:t>
            </a:r>
            <a:r>
              <a:rPr lang="en-US" sz="2000" dirty="0"/>
              <a:t> and surveys, </a:t>
            </a:r>
            <a:r>
              <a:rPr lang="en-US" sz="2000" i="1" dirty="0" err="1"/>
              <a:t>genba</a:t>
            </a:r>
            <a:r>
              <a:rPr lang="en-US" sz="2000" dirty="0"/>
              <a:t> visits are not scripted or bound by what one wants to ask. </a:t>
            </a:r>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0755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29</a:t>
            </a:r>
            <a:r>
              <a:rPr lang="en-US" sz="1800" baseline="30000" dirty="0"/>
              <a:t>th</a:t>
            </a:r>
            <a:r>
              <a:rPr lang="en-US" sz="1800" dirty="0"/>
              <a:t> </a:t>
            </a:r>
          </a:p>
          <a:p>
            <a:pPr marL="457200" indent="-457200">
              <a:spcBef>
                <a:spcPts val="600"/>
              </a:spcBef>
              <a:buFont typeface="+mj-lt"/>
              <a:buAutoNum type="arabicPeriod"/>
            </a:pPr>
            <a:r>
              <a:rPr lang="en-US" sz="1800" dirty="0"/>
              <a:t>Friendly Conversation Topic</a:t>
            </a:r>
          </a:p>
          <a:p>
            <a:pPr marL="457200" indent="-457200">
              <a:spcBef>
                <a:spcPts val="600"/>
              </a:spcBef>
              <a:buFont typeface="+mj-lt"/>
              <a:buAutoNum type="arabicPeriod"/>
            </a:pPr>
            <a:r>
              <a:rPr lang="en-US" sz="1800" dirty="0"/>
              <a:t>Announcements &amp; Prework</a:t>
            </a:r>
          </a:p>
          <a:p>
            <a:pPr marL="457200" indent="-457200">
              <a:spcBef>
                <a:spcPts val="600"/>
              </a:spcBef>
              <a:buFont typeface="+mj-lt"/>
              <a:buAutoNum type="arabicPeriod"/>
            </a:pPr>
            <a:r>
              <a:rPr lang="en-US" sz="1800" dirty="0"/>
              <a:t>Sprint 2 Retrospective</a:t>
            </a:r>
          </a:p>
          <a:p>
            <a:pPr marL="457200" indent="-457200">
              <a:spcBef>
                <a:spcPts val="600"/>
              </a:spcBef>
              <a:buFont typeface="+mj-lt"/>
              <a:buAutoNum type="arabicPeriod"/>
            </a:pPr>
            <a:r>
              <a:rPr lang="en-US" sz="1800" dirty="0"/>
              <a:t>The Righteous Triangle</a:t>
            </a:r>
          </a:p>
          <a:p>
            <a:pPr marL="457200" indent="-457200">
              <a:spcBef>
                <a:spcPts val="600"/>
              </a:spcBef>
              <a:buFont typeface="+mj-lt"/>
              <a:buAutoNum type="arabicPeriod"/>
            </a:pPr>
            <a:r>
              <a:rPr lang="en-US" sz="1800" dirty="0"/>
              <a:t>Sprint 3 Planning</a:t>
            </a:r>
          </a:p>
          <a:p>
            <a:pPr marL="457200" indent="-457200">
              <a:spcBef>
                <a:spcPts val="600"/>
              </a:spcBef>
              <a:buFont typeface="+mj-lt"/>
              <a:buAutoNum type="arabicPeriod"/>
            </a:pPr>
            <a:r>
              <a:rPr lang="en-US" sz="1800" dirty="0"/>
              <a:t>Requirements</a:t>
            </a:r>
          </a:p>
          <a:p>
            <a:pPr marL="457200" indent="-457200">
              <a:spcBef>
                <a:spcPts val="600"/>
              </a:spcBef>
              <a:buFont typeface="+mj-lt"/>
              <a:buAutoNum type="arabicPeriod"/>
            </a:pPr>
            <a:r>
              <a:rPr lang="en-US" sz="1800" dirty="0"/>
              <a:t>Assignment</a:t>
            </a:r>
          </a:p>
          <a:p>
            <a:pPr marL="457200" indent="-457200">
              <a:spcBef>
                <a:spcPts val="6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User Interface Design</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b="1" dirty="0"/>
              <a:t>User interface design</a:t>
            </a:r>
            <a:r>
              <a:rPr lang="en-US" sz="2000" dirty="0"/>
              <a:t> (</a:t>
            </a:r>
            <a:r>
              <a:rPr lang="en-US" sz="2000" b="1" dirty="0"/>
              <a:t>UI</a:t>
            </a:r>
            <a:r>
              <a:rPr lang="en-US" sz="2000" dirty="0"/>
              <a:t>) or </a:t>
            </a:r>
            <a:r>
              <a:rPr lang="en-US" sz="2000" b="1" dirty="0"/>
              <a:t>user interface engineering</a:t>
            </a:r>
            <a:r>
              <a:rPr lang="en-US" sz="2000" dirty="0"/>
              <a:t> is the </a:t>
            </a:r>
            <a:r>
              <a:rPr lang="en-US" sz="2000" dirty="0">
                <a:hlinkClick r:id="rId3" tooltip="Design"/>
              </a:rPr>
              <a:t>design</a:t>
            </a:r>
            <a:r>
              <a:rPr lang="en-US" sz="2000" dirty="0"/>
              <a:t> of </a:t>
            </a:r>
            <a:r>
              <a:rPr lang="en-US" sz="2000" dirty="0">
                <a:hlinkClick r:id="rId4" tooltip="User interface"/>
              </a:rPr>
              <a:t>user interfaces</a:t>
            </a:r>
            <a:r>
              <a:rPr lang="en-US" sz="2000" dirty="0"/>
              <a:t> for </a:t>
            </a:r>
            <a:r>
              <a:rPr lang="en-US" sz="2000" dirty="0">
                <a:hlinkClick r:id="rId5" tooltip="Machine"/>
              </a:rPr>
              <a:t>machines</a:t>
            </a:r>
            <a:r>
              <a:rPr lang="en-US" sz="2000" dirty="0"/>
              <a:t> and </a:t>
            </a:r>
            <a:r>
              <a:rPr lang="en-US" sz="2000" dirty="0">
                <a:hlinkClick r:id="rId6" tooltip="Software"/>
              </a:rPr>
              <a:t>software</a:t>
            </a:r>
            <a:r>
              <a:rPr lang="en-US" sz="2000" dirty="0"/>
              <a:t>, such as </a:t>
            </a:r>
            <a:r>
              <a:rPr lang="en-US" sz="2000" dirty="0">
                <a:hlinkClick r:id="rId7" tooltip="Computer"/>
              </a:rPr>
              <a:t>computers</a:t>
            </a:r>
            <a:r>
              <a:rPr lang="en-US" sz="2000" dirty="0"/>
              <a:t>, </a:t>
            </a:r>
            <a:r>
              <a:rPr lang="en-US" sz="2000" dirty="0">
                <a:hlinkClick r:id="rId8" tooltip="Home appliance"/>
              </a:rPr>
              <a:t>home appliances</a:t>
            </a:r>
            <a:r>
              <a:rPr lang="en-US" sz="2000" dirty="0"/>
              <a:t>, </a:t>
            </a:r>
            <a:r>
              <a:rPr lang="en-US" sz="2000" dirty="0">
                <a:hlinkClick r:id="rId9" tooltip="Mobile device"/>
              </a:rPr>
              <a:t>mobile devices</a:t>
            </a:r>
            <a:r>
              <a:rPr lang="en-US" sz="2000" dirty="0"/>
              <a:t>, and other </a:t>
            </a:r>
            <a:r>
              <a:rPr lang="en-US" sz="2000" dirty="0">
                <a:hlinkClick r:id="rId10" tooltip="Electronics"/>
              </a:rPr>
              <a:t>electronic devices</a:t>
            </a:r>
            <a:r>
              <a:rPr lang="en-US" sz="2000" dirty="0"/>
              <a:t>, with the focus on maximizing </a:t>
            </a:r>
            <a:r>
              <a:rPr lang="en-US" sz="2000" dirty="0">
                <a:hlinkClick r:id="rId11" tooltip="Usability"/>
              </a:rPr>
              <a:t>usability</a:t>
            </a:r>
            <a:r>
              <a:rPr lang="en-US" sz="2000" dirty="0"/>
              <a:t> and the </a:t>
            </a:r>
            <a:r>
              <a:rPr lang="en-US" sz="2000" dirty="0">
                <a:hlinkClick r:id="rId12" tooltip="User experience"/>
              </a:rPr>
              <a:t>user experience</a:t>
            </a:r>
            <a:r>
              <a:rPr lang="en-US" sz="2000" dirty="0"/>
              <a:t>. The goal of user interface design is to make the user's interaction as simple and efficient as possible, in terms of accomplishing user goals (</a:t>
            </a:r>
            <a:r>
              <a:rPr lang="en-US" sz="2000" dirty="0">
                <a:hlinkClick r:id="rId13" tooltip="User-centered design"/>
              </a:rPr>
              <a:t>user-centered design</a:t>
            </a:r>
            <a:r>
              <a:rPr lang="en-US" sz="2000" dirty="0"/>
              <a:t>). </a:t>
            </a:r>
          </a:p>
          <a:p>
            <a:pPr marL="0" indent="0">
              <a:buNone/>
            </a:pPr>
            <a:r>
              <a:rPr lang="en-US" sz="2000" dirty="0"/>
              <a:t>Good user interface design facilitates finishing the task at hand without drawing unnecessary attention to itself. </a:t>
            </a:r>
            <a:r>
              <a:rPr lang="en-US" sz="2000" dirty="0">
                <a:hlinkClick r:id="rId14" tooltip="Graphic design"/>
              </a:rPr>
              <a:t>Graphic design</a:t>
            </a:r>
            <a:r>
              <a:rPr lang="en-US" sz="2000" dirty="0"/>
              <a:t> and </a:t>
            </a:r>
            <a:r>
              <a:rPr lang="en-US" sz="2000" dirty="0">
                <a:hlinkClick r:id="rId15" tooltip="Typography"/>
              </a:rPr>
              <a:t>typography</a:t>
            </a:r>
            <a:r>
              <a:rPr lang="en-US" sz="2000" dirty="0"/>
              <a:t> are utilized to support its </a:t>
            </a:r>
            <a:r>
              <a:rPr lang="en-US" sz="2000" dirty="0">
                <a:hlinkClick r:id="rId11" tooltip="Usability"/>
              </a:rPr>
              <a:t>usability</a:t>
            </a:r>
            <a:r>
              <a:rPr lang="en-US" sz="2000" dirty="0"/>
              <a:t>, influencing how the user performs certain interactions and improving the aesthetic appeal of the design; design aesthetics may enhance or detract from the ability of users to use the functions of the interface.</a:t>
            </a:r>
            <a:r>
              <a:rPr lang="en-US" sz="2000" baseline="30000" dirty="0">
                <a:hlinkClick r:id="rId16"/>
              </a:rPr>
              <a:t>[1]</a:t>
            </a:r>
            <a:endParaRPr lang="en-US" sz="2000" dirty="0"/>
          </a:p>
          <a:p>
            <a:pPr marL="0" indent="0">
              <a:buNone/>
            </a:pPr>
            <a:r>
              <a:rPr lang="en-US" sz="2000" dirty="0"/>
              <a:t>From Wikipedia, the free encyclopedia</a:t>
            </a:r>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31958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4"/>
              </a:rPr>
              <a:t>Waterfall</a:t>
            </a:r>
            <a:r>
              <a:rPr lang="en-US" sz="3200" dirty="0"/>
              <a:t> vs </a:t>
            </a:r>
            <a:r>
              <a:rPr lang="en-US" sz="3200" dirty="0">
                <a:hlinkClick r:id="rId5"/>
              </a:rPr>
              <a:t>Iterative</a:t>
            </a:r>
            <a:r>
              <a:rPr lang="en-US" sz="3200" dirty="0"/>
              <a:t> vs </a:t>
            </a:r>
            <a:r>
              <a:rPr lang="en-US" sz="3200" dirty="0">
                <a:hlinkClick r:id="rId6"/>
              </a:rPr>
              <a:t>Agile</a:t>
            </a:r>
            <a:r>
              <a:rPr lang="en-US" sz="3200" dirty="0"/>
              <a:t> Requirements</a:t>
            </a:r>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7"/>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8"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9"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10"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1"/>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2"/>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 (verification)</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 and validation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6004712"/>
      </p:ext>
    </p:extLst>
  </p:cSld>
  <p:clrMapOvr>
    <a:masterClrMapping/>
  </p:clrMapOvr>
  <mc:AlternateContent xmlns:mc="http://schemas.openxmlformats.org/markup-compatibility/2006" xmlns:p14="http://schemas.microsoft.com/office/powerpoint/2010/main">
    <mc:Choice Requires="p14">
      <p:transition spd="slow" p14:dur="2000" advTm="332020"/>
    </mc:Choice>
    <mc:Fallback xmlns="">
      <p:transition spd="slow" advTm="332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Waterfall</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 Waterfall SDLC Requirements are generally:</a:t>
            </a:r>
          </a:p>
          <a:p>
            <a:r>
              <a:rPr lang="en-US" sz="2000" dirty="0"/>
              <a:t>Captured up front (before any design or development)</a:t>
            </a:r>
          </a:p>
          <a:p>
            <a:r>
              <a:rPr lang="en-US" sz="2000" dirty="0"/>
              <a:t>Documented in a variety of formats</a:t>
            </a:r>
          </a:p>
          <a:p>
            <a:r>
              <a:rPr lang="en-US" sz="2000" dirty="0"/>
              <a:t>Verbose</a:t>
            </a:r>
          </a:p>
          <a:p>
            <a:r>
              <a:rPr lang="en-US" sz="2000" dirty="0"/>
              <a:t>Estimated in detail using bottom-up estimating techniques (sometime Function Points)</a:t>
            </a:r>
          </a:p>
          <a:p>
            <a:r>
              <a:rPr lang="en-US" sz="2000" dirty="0"/>
              <a:t>Risk Analysis &amp; </a:t>
            </a:r>
            <a:r>
              <a:rPr lang="en-US" sz="2000" dirty="0" err="1"/>
              <a:t>Mitigaton</a:t>
            </a:r>
            <a:endParaRPr lang="en-US" sz="2000" dirty="0"/>
          </a:p>
          <a:p>
            <a:r>
              <a:rPr lang="en-US" sz="2000" dirty="0"/>
              <a:t>Signed off on </a:t>
            </a:r>
          </a:p>
          <a:p>
            <a:r>
              <a:rPr lang="en-US" sz="2000" dirty="0"/>
              <a:t>Managed with change requests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63855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Iterative (RUP)</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an Iterative (RUP) SDLC Requirements are generally:</a:t>
            </a:r>
          </a:p>
          <a:p>
            <a:r>
              <a:rPr lang="en-US" sz="2000" dirty="0"/>
              <a:t>Captured primarily up front but updated during design </a:t>
            </a:r>
          </a:p>
          <a:p>
            <a:r>
              <a:rPr lang="en-US" sz="2000" dirty="0"/>
              <a:t>Documented in Use Cases</a:t>
            </a:r>
          </a:p>
          <a:p>
            <a:r>
              <a:rPr lang="en-US" sz="2000" dirty="0"/>
              <a:t>Moderately verbose</a:t>
            </a:r>
          </a:p>
          <a:p>
            <a:r>
              <a:rPr lang="en-US" sz="2000" dirty="0"/>
              <a:t>Estimated using Use Case points </a:t>
            </a:r>
          </a:p>
          <a:p>
            <a:r>
              <a:rPr lang="en-US" sz="2000" dirty="0"/>
              <a:t>Signed off on with an understanding that minor changes are likely</a:t>
            </a:r>
          </a:p>
          <a:p>
            <a:r>
              <a:rPr lang="en-US" sz="2000" dirty="0"/>
              <a:t>Managed with change requests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480200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 Agile (Scrum)</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When working in an Agile (Scrum) SDLC Requirements are generally:</a:t>
            </a:r>
          </a:p>
          <a:p>
            <a:r>
              <a:rPr lang="en-US" sz="2000" dirty="0"/>
              <a:t>Captured before each sprint </a:t>
            </a:r>
          </a:p>
          <a:p>
            <a:r>
              <a:rPr lang="en-US" sz="2000" dirty="0"/>
              <a:t>Documented using Stories (light weight)</a:t>
            </a:r>
          </a:p>
          <a:p>
            <a:r>
              <a:rPr lang="en-US" sz="2000" dirty="0"/>
              <a:t>In Scaled Agile Epics &amp; Features are also used  </a:t>
            </a:r>
          </a:p>
          <a:p>
            <a:r>
              <a:rPr lang="en-US" sz="2000" dirty="0"/>
              <a:t>Only detailed as needed</a:t>
            </a:r>
          </a:p>
          <a:p>
            <a:r>
              <a:rPr lang="en-US" sz="2000" dirty="0"/>
              <a:t>Estimated using Story Points (very light weight)</a:t>
            </a:r>
          </a:p>
          <a:p>
            <a:r>
              <a:rPr lang="en-US" sz="2000" dirty="0"/>
              <a:t>Immutable for current sprint</a:t>
            </a:r>
          </a:p>
          <a:p>
            <a:r>
              <a:rPr lang="en-US" sz="2000" dirty="0"/>
              <a:t>Change is encouraged for future sprints</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50229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Requirements </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Final Thoughts:</a:t>
            </a:r>
          </a:p>
          <a:p>
            <a:pPr marL="457200" indent="-457200">
              <a:buFont typeface="+mj-lt"/>
              <a:buAutoNum type="arabicPeriod"/>
            </a:pPr>
            <a:r>
              <a:rPr lang="en-US" sz="2000" dirty="0"/>
              <a:t>SMART Stories: Specific, Measurable, Achievable, Relevant, and Time-boxed</a:t>
            </a:r>
          </a:p>
          <a:p>
            <a:pPr marL="457200" indent="-457200">
              <a:buFont typeface="+mj-lt"/>
              <a:buAutoNum type="arabicPeriod"/>
            </a:pPr>
            <a:r>
              <a:rPr lang="en-US" sz="2000" dirty="0"/>
              <a:t>Be very careful attempting to measure productivity across teams</a:t>
            </a:r>
          </a:p>
          <a:p>
            <a:pPr marL="457200" indent="-457200">
              <a:buFont typeface="+mj-lt"/>
              <a:buAutoNum type="arabicPeriod"/>
            </a:pPr>
            <a:r>
              <a:rPr lang="en-US" sz="2000" dirty="0"/>
              <a:t>Story Points vs Use Case Points vs Function Points</a:t>
            </a:r>
          </a:p>
          <a:p>
            <a:pPr marL="457200" indent="-457200">
              <a:buFont typeface="+mj-lt"/>
              <a:buAutoNum type="arabicPeriod"/>
            </a:pPr>
            <a:r>
              <a:rPr lang="en-US" sz="2000" dirty="0"/>
              <a:t>User Experience is a big deal and often overlooked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9844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386545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Deploy Node.js to Azure</a:t>
            </a:r>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Teamwork and Self-Improvement</a:t>
            </a:r>
          </a:p>
        </p:txBody>
      </p:sp>
    </p:spTree>
    <p:extLst>
      <p:ext uri="{BB962C8B-B14F-4D97-AF65-F5344CB8AC3E}">
        <p14:creationId xmlns:p14="http://schemas.microsoft.com/office/powerpoint/2010/main" val="2052567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endParaRPr lang="en-US" sz="1800" u="sng" dirty="0"/>
          </a:p>
          <a:p>
            <a:pPr marL="457200" lvl="1" indent="0">
              <a:buNone/>
            </a:pPr>
            <a:r>
              <a:rPr lang="en-US" sz="1800" u="sng" dirty="0"/>
              <a:t>Azure based Authentication services and how they could be integrated into a NodeJS based application</a:t>
            </a:r>
            <a:r>
              <a:rPr lang="en-US" sz="1800" dirty="0"/>
              <a:t> </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endParaRPr lang="en-US" sz="1800" dirty="0"/>
          </a:p>
          <a:p>
            <a:pPr marL="457200" lvl="1" indent="0">
              <a:buNone/>
            </a:pPr>
            <a:r>
              <a:rPr lang="en-US" sz="1800" dirty="0"/>
              <a:t>Uploading File </a:t>
            </a:r>
            <a:r>
              <a:rPr lang="en-US" sz="1800" dirty="0" err="1"/>
              <a:t>vai</a:t>
            </a:r>
            <a:r>
              <a:rPr lang="en-US" sz="1800" dirty="0"/>
              <a:t> Node.js</a:t>
            </a:r>
          </a:p>
          <a:p>
            <a:pPr marL="457200" lvl="1" indent="0">
              <a:buNone/>
            </a:pPr>
            <a:endParaRPr lang="en-US" sz="1800" u="sng" dirty="0"/>
          </a:p>
          <a:p>
            <a:pPr marL="457200" lvl="1" indent="0">
              <a:buNone/>
            </a:pPr>
            <a:endParaRPr lang="en-US" sz="1800" u="sng" dirty="0"/>
          </a:p>
        </p:txBody>
      </p:sp>
    </p:spTree>
    <p:extLst>
      <p:ext uri="{BB962C8B-B14F-4D97-AF65-F5344CB8AC3E}">
        <p14:creationId xmlns:p14="http://schemas.microsoft.com/office/powerpoint/2010/main" val="3150654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Today’s “Friendly Conversation” topic… ~3-5min</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2"/>
            <a:ext cx="10515601" cy="4651191"/>
          </a:xfrm>
        </p:spPr>
        <p:txBody>
          <a:bodyPr>
            <a:normAutofit/>
          </a:bodyPr>
          <a:lstStyle/>
          <a:p>
            <a:pPr marL="0" indent="0">
              <a:spcAft>
                <a:spcPts val="600"/>
              </a:spcAft>
              <a:buNone/>
            </a:pPr>
            <a:endParaRPr lang="en-US" sz="3600" dirty="0"/>
          </a:p>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411290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171278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…And the Virtuous Triangle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spcBef>
                <a:spcPts val="1800"/>
              </a:spcBef>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8232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5">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p:tgtEl>
                                          <p:spTgt spid="5">
                                            <p:txEl>
                                              <p:pRg st="1" end="1"/>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p:tgtEl>
                                          <p:spTgt spid="5">
                                            <p:txEl>
                                              <p:pRg st="2" end="2"/>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Git/GitHub Demo</a:t>
            </a:r>
            <a:br>
              <a:rPr lang="en-US" sz="4800" dirty="0"/>
            </a:br>
            <a:r>
              <a:rPr lang="en-US" sz="4800" dirty="0"/>
              <a:t>…Thank you, Alex!</a:t>
            </a:r>
          </a:p>
        </p:txBody>
      </p:sp>
    </p:spTree>
    <p:extLst>
      <p:ext uri="{BB962C8B-B14F-4D97-AF65-F5344CB8AC3E}">
        <p14:creationId xmlns:p14="http://schemas.microsoft.com/office/powerpoint/2010/main" val="638490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Prioritize List</a:t>
            </a:r>
            <a:br>
              <a:rPr lang="en-US" sz="4800" dirty="0"/>
            </a:br>
            <a:r>
              <a:rPr lang="en-US" sz="4800" dirty="0"/>
              <a:t>and Consider Dependencies</a:t>
            </a:r>
          </a:p>
        </p:txBody>
      </p:sp>
    </p:spTree>
    <p:extLst>
      <p:ext uri="{BB962C8B-B14F-4D97-AF65-F5344CB8AC3E}">
        <p14:creationId xmlns:p14="http://schemas.microsoft.com/office/powerpoint/2010/main" val="1069686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451" y="1122364"/>
            <a:ext cx="9915098" cy="3388221"/>
          </a:xfrm>
        </p:spPr>
        <p:txBody>
          <a:bodyPr>
            <a:normAutofit/>
          </a:bodyPr>
          <a:lstStyle/>
          <a:p>
            <a:r>
              <a:rPr lang="en-US" sz="4800" dirty="0"/>
              <a:t>Demo of Sharing Repositories in GitHub</a:t>
            </a:r>
            <a:br>
              <a:rPr lang="en-US" sz="4800" dirty="0"/>
            </a:br>
            <a:r>
              <a:rPr lang="en-US" sz="4800" dirty="0"/>
              <a:t>…Thank you, John!</a:t>
            </a:r>
          </a:p>
        </p:txBody>
      </p:sp>
    </p:spTree>
    <p:extLst>
      <p:ext uri="{BB962C8B-B14F-4D97-AF65-F5344CB8AC3E}">
        <p14:creationId xmlns:p14="http://schemas.microsoft.com/office/powerpoint/2010/main" val="115928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Presentation Schedule for Tuesday, February 13:</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Ocelots presented by Jake &amp; Thad</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Great White Buffalos presented by </a:t>
            </a:r>
            <a:r>
              <a:rPr lang="en-US" sz="1800" dirty="0" err="1"/>
              <a:t>Cris</a:t>
            </a:r>
            <a:r>
              <a:rPr lang="en-US" sz="1800" dirty="0"/>
              <a:t> &amp; Nick</a:t>
            </a:r>
          </a:p>
          <a:p>
            <a:pPr marL="457200" lvl="1" indent="0">
              <a:buNone/>
            </a:pPr>
            <a:endParaRPr lang="en-US" sz="1800" u="sng" dirty="0"/>
          </a:p>
          <a:p>
            <a:pPr marL="457200" lvl="1" indent="0">
              <a:buNone/>
            </a:pPr>
            <a:r>
              <a:rPr lang="en-US" sz="1800" u="sng" dirty="0"/>
              <a:t>Cloud/Azure based Authentication/Authorization services and how they could be integrated into a NodeJS based application</a:t>
            </a:r>
            <a:r>
              <a:rPr lang="en-US" sz="1800" dirty="0"/>
              <a:t> </a:t>
            </a:r>
          </a:p>
          <a:p>
            <a:pPr marL="457200" lvl="1" indent="0">
              <a:buNone/>
            </a:pPr>
            <a:r>
              <a:rPr lang="en-US" sz="1800" dirty="0"/>
              <a:t>– by the Lewis </a:t>
            </a:r>
            <a:r>
              <a:rPr lang="en-US" sz="1800" dirty="0" err="1"/>
              <a:t>Honeybadgers</a:t>
            </a:r>
            <a:r>
              <a:rPr lang="en-US" sz="1800" dirty="0"/>
              <a:t> presented by Kevin and Louie</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Back Row Bandicoots presented by Tyler and Joe</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Flamingos presented by Lenny</a:t>
            </a:r>
          </a:p>
          <a:p>
            <a:pPr marL="457200" lvl="1" indent="0">
              <a:buNone/>
            </a:pPr>
            <a:endParaRPr lang="en-US" sz="1800" u="sng" dirty="0"/>
          </a:p>
          <a:p>
            <a:pPr marL="457200" lvl="1" indent="0">
              <a:buNone/>
            </a:pPr>
            <a:endParaRPr lang="en-US" sz="1800" u="sng" dirty="0"/>
          </a:p>
          <a:p>
            <a:pPr marL="457200" lvl="1" indent="0">
              <a:buNone/>
            </a:pPr>
            <a:r>
              <a:rPr lang="en-US" sz="1800" dirty="0"/>
              <a:t>Note that presentations may carry over to Thursday as needed.</a:t>
            </a:r>
          </a:p>
        </p:txBody>
      </p:sp>
    </p:spTree>
    <p:extLst>
      <p:ext uri="{BB962C8B-B14F-4D97-AF65-F5344CB8AC3E}">
        <p14:creationId xmlns:p14="http://schemas.microsoft.com/office/powerpoint/2010/main" val="160091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fr-FR" dirty="0"/>
              <a:t>Assignment / Quiz Questions and </a:t>
            </a:r>
            <a:r>
              <a:rPr lang="fr-FR" dirty="0" err="1"/>
              <a:t>Comments</a:t>
            </a:r>
            <a:endParaRPr lang="fr-FR" dirty="0"/>
          </a:p>
        </p:txBody>
      </p:sp>
      <p:pic>
        <p:nvPicPr>
          <p:cNvPr id="7" name="Picture 6">
            <a:extLst>
              <a:ext uri="{FF2B5EF4-FFF2-40B4-BE49-F238E27FC236}">
                <a16:creationId xmlns:a16="http://schemas.microsoft.com/office/drawing/2014/main" id="{AC72C9FD-9F53-43B4-891A-22DBDACAC822}"/>
              </a:ext>
            </a:extLst>
          </p:cNvPr>
          <p:cNvPicPr>
            <a:picLocks noChangeAspect="1"/>
          </p:cNvPicPr>
          <p:nvPr/>
        </p:nvPicPr>
        <p:blipFill>
          <a:blip r:embed="rId3"/>
          <a:stretch>
            <a:fillRect/>
          </a:stretch>
        </p:blipFill>
        <p:spPr>
          <a:xfrm>
            <a:off x="1552575" y="2051276"/>
            <a:ext cx="4543425" cy="676275"/>
          </a:xfrm>
          <a:prstGeom prst="rect">
            <a:avLst/>
          </a:prstGeom>
        </p:spPr>
      </p:pic>
      <p:pic>
        <p:nvPicPr>
          <p:cNvPr id="8" name="Picture 7">
            <a:extLst>
              <a:ext uri="{FF2B5EF4-FFF2-40B4-BE49-F238E27FC236}">
                <a16:creationId xmlns:a16="http://schemas.microsoft.com/office/drawing/2014/main" id="{334C086B-9BDC-40AE-8FD6-DFAD6A66BDF5}"/>
              </a:ext>
            </a:extLst>
          </p:cNvPr>
          <p:cNvPicPr>
            <a:picLocks noChangeAspect="1"/>
          </p:cNvPicPr>
          <p:nvPr/>
        </p:nvPicPr>
        <p:blipFill>
          <a:blip r:embed="rId4"/>
          <a:stretch>
            <a:fillRect/>
          </a:stretch>
        </p:blipFill>
        <p:spPr>
          <a:xfrm>
            <a:off x="5272086" y="3128962"/>
            <a:ext cx="4467225" cy="600075"/>
          </a:xfrm>
          <a:prstGeom prst="rect">
            <a:avLst/>
          </a:prstGeom>
        </p:spPr>
      </p:pic>
      <p:pic>
        <p:nvPicPr>
          <p:cNvPr id="9" name="Picture 8">
            <a:extLst>
              <a:ext uri="{FF2B5EF4-FFF2-40B4-BE49-F238E27FC236}">
                <a16:creationId xmlns:a16="http://schemas.microsoft.com/office/drawing/2014/main" id="{5231D011-4E85-479C-8E06-7BF9261AAAE1}"/>
              </a:ext>
            </a:extLst>
          </p:cNvPr>
          <p:cNvPicPr>
            <a:picLocks noChangeAspect="1"/>
          </p:cNvPicPr>
          <p:nvPr/>
        </p:nvPicPr>
        <p:blipFill>
          <a:blip r:embed="rId5"/>
          <a:stretch>
            <a:fillRect/>
          </a:stretch>
        </p:blipFill>
        <p:spPr>
          <a:xfrm>
            <a:off x="3257549" y="4710793"/>
            <a:ext cx="4029075" cy="647700"/>
          </a:xfrm>
          <a:prstGeom prst="rect">
            <a:avLst/>
          </a:prstGeom>
        </p:spPr>
      </p:pic>
    </p:spTree>
    <p:extLst>
      <p:ext uri="{BB962C8B-B14F-4D97-AF65-F5344CB8AC3E}">
        <p14:creationId xmlns:p14="http://schemas.microsoft.com/office/powerpoint/2010/main" val="13047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Who is the Author</a:t>
            </a:r>
          </a:p>
        </p:txBody>
      </p:sp>
      <p:pic>
        <p:nvPicPr>
          <p:cNvPr id="6" name="Picture 5">
            <a:extLst>
              <a:ext uri="{FF2B5EF4-FFF2-40B4-BE49-F238E27FC236}">
                <a16:creationId xmlns:a16="http://schemas.microsoft.com/office/drawing/2014/main" id="{8F20A407-2A90-4824-99A1-626E5F71BBB6}"/>
              </a:ext>
            </a:extLst>
          </p:cNvPr>
          <p:cNvPicPr>
            <a:picLocks noChangeAspect="1"/>
          </p:cNvPicPr>
          <p:nvPr/>
        </p:nvPicPr>
        <p:blipFill>
          <a:blip r:embed="rId2"/>
          <a:stretch>
            <a:fillRect/>
          </a:stretch>
        </p:blipFill>
        <p:spPr>
          <a:xfrm>
            <a:off x="745500" y="1811676"/>
            <a:ext cx="10661348" cy="3222661"/>
          </a:xfrm>
          <a:prstGeom prst="rect">
            <a:avLst/>
          </a:prstGeom>
        </p:spPr>
      </p:pic>
    </p:spTree>
    <p:extLst>
      <p:ext uri="{BB962C8B-B14F-4D97-AF65-F5344CB8AC3E}">
        <p14:creationId xmlns:p14="http://schemas.microsoft.com/office/powerpoint/2010/main" val="3535117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Class JSON Format</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512293"/>
          </a:xfrm>
        </p:spPr>
        <p:txBody>
          <a:bodyPr>
            <a:normAutofit/>
          </a:bodyPr>
          <a:lstStyle/>
          <a:p>
            <a:pPr marL="0" indent="0">
              <a:spcBef>
                <a:spcPts val="4800"/>
              </a:spcBef>
              <a:buNone/>
            </a:pPr>
            <a:r>
              <a:rPr lang="en-US" sz="2000" dirty="0"/>
              <a:t>Specifications (per Ahmad and Product Owners):</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EDD71B96-9A7D-4418-AE42-8009E2133EF6}"/>
              </a:ext>
            </a:extLst>
          </p:cNvPr>
          <p:cNvPicPr>
            <a:picLocks noChangeAspect="1"/>
          </p:cNvPicPr>
          <p:nvPr/>
        </p:nvPicPr>
        <p:blipFill>
          <a:blip r:embed="rId3"/>
          <a:stretch>
            <a:fillRect/>
          </a:stretch>
        </p:blipFill>
        <p:spPr>
          <a:xfrm>
            <a:off x="1102341" y="2105310"/>
            <a:ext cx="10096500" cy="2714625"/>
          </a:xfrm>
          <a:prstGeom prst="rect">
            <a:avLst/>
          </a:prstGeom>
        </p:spPr>
      </p:pic>
    </p:spTree>
    <p:extLst>
      <p:ext uri="{BB962C8B-B14F-4D97-AF65-F5344CB8AC3E}">
        <p14:creationId xmlns:p14="http://schemas.microsoft.com/office/powerpoint/2010/main" val="2730301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“my-</a:t>
            </a:r>
            <a:r>
              <a:rPr lang="en-US" sz="3600" dirty="0" err="1"/>
              <a:t>information.json</a:t>
            </a:r>
            <a:r>
              <a:rPr lang="en-US" sz="3600" dirty="0"/>
              <a:t>” File</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394012"/>
          </a:xfrm>
        </p:spPr>
        <p:txBody>
          <a:bodyPr>
            <a:normAutofit/>
          </a:bodyPr>
          <a:lstStyle/>
          <a:p>
            <a:pPr marL="0" indent="0">
              <a:spcBef>
                <a:spcPts val="4800"/>
              </a:spcBef>
              <a:buNone/>
            </a:pPr>
            <a:r>
              <a:rPr lang="en-US" sz="2000" dirty="0"/>
              <a:t>JSON URL: “http://sp18-cpsc-44000-001.azurewebsites.net/my-</a:t>
            </a:r>
            <a:r>
              <a:rPr lang="en-US" sz="2000" dirty="0" err="1"/>
              <a:t>information.json</a:t>
            </a:r>
            <a:r>
              <a:rPr lang="en-US" sz="2000" dirty="0"/>
              <a:t>”</a:t>
            </a:r>
          </a:p>
        </p:txBody>
      </p:sp>
      <p:pic>
        <p:nvPicPr>
          <p:cNvPr id="8" name="Picture 7">
            <a:extLst>
              <a:ext uri="{FF2B5EF4-FFF2-40B4-BE49-F238E27FC236}">
                <a16:creationId xmlns:a16="http://schemas.microsoft.com/office/drawing/2014/main" id="{35563C4C-DBE4-4988-B09D-2CA9C178F718}"/>
              </a:ext>
            </a:extLst>
          </p:cNvPr>
          <p:cNvPicPr>
            <a:picLocks noChangeAspect="1"/>
          </p:cNvPicPr>
          <p:nvPr/>
        </p:nvPicPr>
        <p:blipFill>
          <a:blip r:embed="rId3"/>
          <a:stretch>
            <a:fillRect/>
          </a:stretch>
        </p:blipFill>
        <p:spPr>
          <a:xfrm>
            <a:off x="3348037" y="2314575"/>
            <a:ext cx="5495925" cy="2228850"/>
          </a:xfrm>
          <a:prstGeom prst="rect">
            <a:avLst/>
          </a:prstGeom>
        </p:spPr>
      </p:pic>
    </p:spTree>
    <p:extLst>
      <p:ext uri="{BB962C8B-B14F-4D97-AF65-F5344CB8AC3E}">
        <p14:creationId xmlns:p14="http://schemas.microsoft.com/office/powerpoint/2010/main" val="1419037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B990C-8C0F-413C-871C-67E7F06FB68A}"/>
              </a:ext>
            </a:extLst>
          </p:cNvPr>
          <p:cNvPicPr>
            <a:picLocks noChangeAspect="1"/>
          </p:cNvPicPr>
          <p:nvPr/>
        </p:nvPicPr>
        <p:blipFill>
          <a:blip r:embed="rId3"/>
          <a:stretch>
            <a:fillRect/>
          </a:stretch>
        </p:blipFill>
        <p:spPr>
          <a:xfrm>
            <a:off x="1971675" y="2205037"/>
            <a:ext cx="8248650" cy="2447925"/>
          </a:xfrm>
          <a:prstGeom prst="rect">
            <a:avLst/>
          </a:prstGeom>
        </p:spPr>
      </p:pic>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a:t>
            </a:r>
            <a:r>
              <a:rPr lang="en-US" sz="3600" dirty="0" err="1"/>
              <a:t>web.config</a:t>
            </a:r>
            <a:r>
              <a:rPr lang="en-US" sz="3600" dirty="0"/>
              <a:t>” File</a:t>
            </a:r>
          </a:p>
        </p:txBody>
      </p:sp>
    </p:spTree>
    <p:extLst>
      <p:ext uri="{BB962C8B-B14F-4D97-AF65-F5344CB8AC3E}">
        <p14:creationId xmlns:p14="http://schemas.microsoft.com/office/powerpoint/2010/main" val="367362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80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28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3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91848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19235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Finds range defects</a:t>
            </a:r>
          </a:p>
          <a:p>
            <a:r>
              <a:rPr lang="en-US" sz="2000" dirty="0"/>
              <a:t>Very inexpensive and quick to repeat testing and validate fixes</a:t>
            </a:r>
          </a:p>
          <a:p>
            <a:r>
              <a:rPr lang="en-US" sz="2000" dirty="0"/>
              <a:t>Various implications include UI, API, and Unit automation tests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366865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only rarely can come up with scenarios in scripts that they would not already have tested in their unit testing… they often don’t know what they don’t know </a:t>
            </a:r>
          </a:p>
          <a:p>
            <a:r>
              <a:rPr lang="en-US" sz="2000" dirty="0"/>
              <a:t>UI focused Automated Testing (key &amp; mouse events) are often challenging and create a great number of false-positives</a:t>
            </a:r>
          </a:p>
          <a:p>
            <a:r>
              <a:rPr lang="en-US" sz="2000" dirty="0"/>
              <a:t>API Level Automated Testing (REST)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80665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Answer</a:t>
            </a:r>
          </a:p>
        </p:txBody>
      </p:sp>
      <p:pic>
        <p:nvPicPr>
          <p:cNvPr id="3" name="Picture 2">
            <a:extLst>
              <a:ext uri="{FF2B5EF4-FFF2-40B4-BE49-F238E27FC236}">
                <a16:creationId xmlns:a16="http://schemas.microsoft.com/office/drawing/2014/main" id="{C252A364-C613-4955-8075-26C843965F75}"/>
              </a:ext>
            </a:extLst>
          </p:cNvPr>
          <p:cNvPicPr>
            <a:picLocks noChangeAspect="1"/>
          </p:cNvPicPr>
          <p:nvPr/>
        </p:nvPicPr>
        <p:blipFill>
          <a:blip r:embed="rId2"/>
          <a:stretch>
            <a:fillRect/>
          </a:stretch>
        </p:blipFill>
        <p:spPr>
          <a:xfrm>
            <a:off x="838200" y="3179334"/>
            <a:ext cx="10902197" cy="1796945"/>
          </a:xfrm>
          <a:prstGeom prst="rect">
            <a:avLst/>
          </a:prstGeom>
        </p:spPr>
      </p:pic>
      <p:pic>
        <p:nvPicPr>
          <p:cNvPr id="4" name="Picture 3">
            <a:extLst>
              <a:ext uri="{FF2B5EF4-FFF2-40B4-BE49-F238E27FC236}">
                <a16:creationId xmlns:a16="http://schemas.microsoft.com/office/drawing/2014/main" id="{6518B21F-E9BA-4272-BB80-188CB7775692}"/>
              </a:ext>
            </a:extLst>
          </p:cNvPr>
          <p:cNvPicPr>
            <a:picLocks noChangeAspect="1"/>
          </p:cNvPicPr>
          <p:nvPr/>
        </p:nvPicPr>
        <p:blipFill>
          <a:blip r:embed="rId3"/>
          <a:stretch>
            <a:fillRect/>
          </a:stretch>
        </p:blipFill>
        <p:spPr>
          <a:xfrm>
            <a:off x="907898" y="1955035"/>
            <a:ext cx="10591502" cy="989257"/>
          </a:xfrm>
          <a:prstGeom prst="rect">
            <a:avLst/>
          </a:prstGeom>
        </p:spPr>
      </p:pic>
    </p:spTree>
    <p:extLst>
      <p:ext uri="{BB962C8B-B14F-4D97-AF65-F5344CB8AC3E}">
        <p14:creationId xmlns:p14="http://schemas.microsoft.com/office/powerpoint/2010/main" val="1740939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2743321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3609253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Discussion: “What has been your experience with technology &amp; architecture metrics? Or metrics in general?”</a:t>
            </a:r>
          </a:p>
        </p:txBody>
      </p:sp>
    </p:spTree>
    <p:extLst>
      <p:ext uri="{BB962C8B-B14F-4D97-AF65-F5344CB8AC3E}">
        <p14:creationId xmlns:p14="http://schemas.microsoft.com/office/powerpoint/2010/main" val="3213600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Software Quality Metrics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Discuss the following items related to Software Quality Metrics</a:t>
            </a:r>
          </a:p>
          <a:p>
            <a:pPr marL="457200" indent="-457200">
              <a:buFont typeface="+mj-lt"/>
              <a:buAutoNum type="arabicPeriod"/>
            </a:pPr>
            <a:r>
              <a:rPr lang="en-US" sz="2000" dirty="0"/>
              <a:t>Software Quality vs Architecture Quality</a:t>
            </a:r>
          </a:p>
          <a:p>
            <a:pPr marL="457200" indent="-457200">
              <a:buFont typeface="+mj-lt"/>
              <a:buAutoNum type="arabicPeriod"/>
            </a:pPr>
            <a:r>
              <a:rPr lang="en-US" sz="2000" dirty="0"/>
              <a:t>Software Metrics Best Practices</a:t>
            </a:r>
          </a:p>
          <a:p>
            <a:pPr lvl="1">
              <a:buFont typeface="Wingdings" pitchFamily="2" charset="2"/>
              <a:buChar char="§"/>
            </a:pPr>
            <a:r>
              <a:rPr lang="en-US" sz="1600" dirty="0"/>
              <a:t>Consider using trends instead of (or in addition to) absolute numbers</a:t>
            </a:r>
          </a:p>
          <a:p>
            <a:pPr lvl="1">
              <a:buFont typeface="Wingdings" pitchFamily="2" charset="2"/>
              <a:buChar char="§"/>
            </a:pPr>
            <a:r>
              <a:rPr lang="en-US" sz="1600" dirty="0"/>
              <a:t>Consider surveys results when hard day is challenging</a:t>
            </a:r>
          </a:p>
          <a:p>
            <a:pPr marL="457200" indent="-457200">
              <a:buFont typeface="+mj-lt"/>
              <a:buAutoNum type="arabicPeriod"/>
            </a:pPr>
            <a:r>
              <a:rPr lang="en-US" sz="2000" dirty="0"/>
              <a:t>Common Software Metrics</a:t>
            </a:r>
          </a:p>
          <a:p>
            <a:pPr marL="457200" indent="-457200">
              <a:buFont typeface="+mj-lt"/>
              <a:buAutoNum type="arabicPeriod"/>
            </a:pPr>
            <a:r>
              <a:rPr lang="en-US" sz="2000" dirty="0"/>
              <a:t>Measuring Output to Normalizing Metrics… and to estimate</a:t>
            </a:r>
          </a:p>
          <a:p>
            <a:pPr marL="457200" indent="-457200">
              <a:buFont typeface="+mj-lt"/>
              <a:buAutoNum type="arabicPeriod"/>
            </a:pPr>
            <a:r>
              <a:rPr lang="en-US" sz="2000" dirty="0"/>
              <a:t>Favorite Metric – Improve Weighted Average Defect Density</a:t>
            </a:r>
          </a:p>
          <a:p>
            <a:pPr marL="457200" indent="-457200">
              <a:buFont typeface="+mj-lt"/>
              <a:buAutoNum type="arabicPeriod"/>
            </a:pPr>
            <a:r>
              <a:rPr lang="en-US" sz="2000" dirty="0"/>
              <a:t>Case Study – EQUIP Metrics and Goals</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3367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bad metrics?</a:t>
            </a:r>
          </a:p>
          <a:p>
            <a:r>
              <a:rPr lang="en-US" sz="2000" dirty="0"/>
              <a:t>Can drive bad behavior or are easy to “game”</a:t>
            </a:r>
          </a:p>
          <a:p>
            <a:r>
              <a:rPr lang="en-US" sz="2000" dirty="0"/>
              <a:t>Allows one group to declare success (project management, architecture, business analysts, etc.) while the overall project is failing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62583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57906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0435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a:t>
            </a:r>
            <a:r>
              <a:rPr lang="en-US" sz="2000" u="sng" dirty="0"/>
              <a:t>measure productivity </a:t>
            </a:r>
            <a:r>
              <a:rPr lang="en-US" sz="2000" dirty="0"/>
              <a:t>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18594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Measuring Team Output… and Estimating/Planning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Be wary! No, be afraid!!</a:t>
            </a:r>
          </a:p>
          <a:p>
            <a:r>
              <a:rPr lang="en-US" sz="2000" dirty="0"/>
              <a:t>Story Points</a:t>
            </a:r>
          </a:p>
          <a:p>
            <a:r>
              <a:rPr lang="en-US" sz="2000" dirty="0"/>
              <a:t>Use Case Points</a:t>
            </a:r>
          </a:p>
          <a:p>
            <a:r>
              <a:rPr lang="en-US" sz="2000" dirty="0"/>
              <a:t>Function Points</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8249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C67-D660-436D-ACD5-86650CA618BC}"/>
              </a:ext>
            </a:extLst>
          </p:cNvPr>
          <p:cNvSpPr>
            <a:spLocks noGrp="1"/>
          </p:cNvSpPr>
          <p:nvPr>
            <p:ph type="title"/>
          </p:nvPr>
        </p:nvSpPr>
        <p:spPr/>
        <p:txBody>
          <a:bodyPr/>
          <a:lstStyle/>
          <a:p>
            <a:r>
              <a:rPr lang="en-US" dirty="0"/>
              <a:t>Example Metrics Scorecard</a:t>
            </a:r>
          </a:p>
        </p:txBody>
      </p:sp>
      <p:pic>
        <p:nvPicPr>
          <p:cNvPr id="4" name="Picture 3">
            <a:extLst>
              <a:ext uri="{FF2B5EF4-FFF2-40B4-BE49-F238E27FC236}">
                <a16:creationId xmlns:a16="http://schemas.microsoft.com/office/drawing/2014/main" id="{9EE23826-039A-42C5-B30E-67BDAD6D6BCD}"/>
              </a:ext>
            </a:extLst>
          </p:cNvPr>
          <p:cNvPicPr>
            <a:picLocks noChangeAspect="1"/>
          </p:cNvPicPr>
          <p:nvPr/>
        </p:nvPicPr>
        <p:blipFill>
          <a:blip r:embed="rId2"/>
          <a:stretch>
            <a:fillRect/>
          </a:stretch>
        </p:blipFill>
        <p:spPr>
          <a:xfrm>
            <a:off x="793750" y="2429842"/>
            <a:ext cx="10604500" cy="2350132"/>
          </a:xfrm>
          <a:prstGeom prst="rect">
            <a:avLst/>
          </a:prstGeom>
        </p:spPr>
      </p:pic>
    </p:spTree>
    <p:extLst>
      <p:ext uri="{BB962C8B-B14F-4D97-AF65-F5344CB8AC3E}">
        <p14:creationId xmlns:p14="http://schemas.microsoft.com/office/powerpoint/2010/main" val="2017050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Suggested Reading: Dale Carnegie </a:t>
            </a:r>
          </a:p>
        </p:txBody>
      </p:sp>
    </p:spTree>
    <p:extLst>
      <p:ext uri="{BB962C8B-B14F-4D97-AF65-F5344CB8AC3E}">
        <p14:creationId xmlns:p14="http://schemas.microsoft.com/office/powerpoint/2010/main" val="69858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A8043-9C69-49E0-808D-839C6E98A337}"/>
              </a:ext>
            </a:extLst>
          </p:cNvPr>
          <p:cNvPicPr>
            <a:picLocks noGrp="1" noChangeAspect="1"/>
          </p:cNvPicPr>
          <p:nvPr>
            <p:ph idx="1"/>
          </p:nvPr>
        </p:nvPicPr>
        <p:blipFill rotWithShape="1">
          <a:blip r:embed="rId3"/>
          <a:srcRect r="1193" b="1268"/>
          <a:stretch/>
        </p:blipFill>
        <p:spPr>
          <a:xfrm>
            <a:off x="643467" y="934467"/>
            <a:ext cx="10818283" cy="4945634"/>
          </a:xfrm>
          <a:prstGeom prst="rect">
            <a:avLst/>
          </a:prstGeom>
        </p:spPr>
      </p:pic>
    </p:spTree>
    <p:extLst>
      <p:ext uri="{BB962C8B-B14F-4D97-AF65-F5344CB8AC3E}">
        <p14:creationId xmlns:p14="http://schemas.microsoft.com/office/powerpoint/2010/main" val="567704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Improve Weighted Average Defect Density</a:t>
            </a:r>
          </a:p>
        </p:txBody>
      </p:sp>
    </p:spTree>
    <p:extLst>
      <p:ext uri="{BB962C8B-B14F-4D97-AF65-F5344CB8AC3E}">
        <p14:creationId xmlns:p14="http://schemas.microsoft.com/office/powerpoint/2010/main" val="1595227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Preview Case Study – </a:t>
            </a:r>
            <a:br>
              <a:rPr lang="en-US" sz="3600" dirty="0"/>
            </a:br>
            <a:r>
              <a:rPr lang="en-US" sz="3600" dirty="0"/>
              <a:t>EQUIP Architecture &amp; Metrics </a:t>
            </a:r>
          </a:p>
        </p:txBody>
      </p:sp>
    </p:spTree>
    <p:extLst>
      <p:ext uri="{BB962C8B-B14F-4D97-AF65-F5344CB8AC3E}">
        <p14:creationId xmlns:p14="http://schemas.microsoft.com/office/powerpoint/2010/main" val="3829926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240946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88540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b="1" dirty="0"/>
              <a:t>Software Engineering:</a:t>
            </a:r>
          </a:p>
          <a:p>
            <a:pPr marL="0" indent="0">
              <a:spcBef>
                <a:spcPts val="1800"/>
              </a:spcBef>
              <a:buNone/>
            </a:pPr>
            <a:r>
              <a:rPr lang="en-US" sz="2400" u="sng" dirty="0"/>
              <a:t>People</a:t>
            </a:r>
            <a:r>
              <a:rPr lang="en-US" sz="2400" dirty="0"/>
              <a:t>: Leadership, Domain Knowledge, Organization Structure, Enterprise Processes (budgeting, portfolio management, etc.)… Mythical all knowing  “The Business”</a:t>
            </a:r>
          </a:p>
          <a:p>
            <a:pPr marL="0" indent="0">
              <a:spcBef>
                <a:spcPts val="1800"/>
              </a:spcBef>
              <a:buNone/>
            </a:pPr>
            <a:r>
              <a:rPr lang="en-US" sz="2400" u="sng" dirty="0"/>
              <a:t>Process</a:t>
            </a:r>
            <a:r>
              <a:rPr lang="en-US" sz="2400" dirty="0"/>
              <a:t>: Waterfall/Iterative/Agile Software Development Lifecycle (SDLC), Project Management, Project Metrics, Role Identification/Assignment</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 Development Team Staffing</a:t>
            </a:r>
            <a:endParaRPr lang="en-US" sz="2400" b="1" dirty="0"/>
          </a:p>
          <a:p>
            <a:pPr marL="0" indent="0">
              <a:buNone/>
            </a:pPr>
            <a:endParaRPr lang="en-US" sz="2400" b="1" dirty="0"/>
          </a:p>
        </p:txBody>
      </p:sp>
    </p:spTree>
    <p:extLst>
      <p:ext uri="{BB962C8B-B14F-4D97-AF65-F5344CB8AC3E}">
        <p14:creationId xmlns:p14="http://schemas.microsoft.com/office/powerpoint/2010/main" val="1655960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82339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231730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MVC Web Frameworks</a:t>
            </a:r>
          </a:p>
        </p:txBody>
      </p:sp>
    </p:spTree>
    <p:extLst>
      <p:ext uri="{BB962C8B-B14F-4D97-AF65-F5344CB8AC3E}">
        <p14:creationId xmlns:p14="http://schemas.microsoft.com/office/powerpoint/2010/main" val="294771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D5AE0-6864-F242-B04F-C97F8218F50D}"/>
              </a:ext>
            </a:extLst>
          </p:cNvPr>
          <p:cNvPicPr>
            <a:picLocks noChangeAspect="1"/>
          </p:cNvPicPr>
          <p:nvPr/>
        </p:nvPicPr>
        <p:blipFill>
          <a:blip r:embed="rId3"/>
          <a:stretch>
            <a:fillRect/>
          </a:stretch>
        </p:blipFill>
        <p:spPr>
          <a:xfrm>
            <a:off x="586984" y="240323"/>
            <a:ext cx="4511800" cy="6377353"/>
          </a:xfrm>
          <a:prstGeom prst="rect">
            <a:avLst/>
          </a:prstGeom>
        </p:spPr>
      </p:pic>
      <p:pic>
        <p:nvPicPr>
          <p:cNvPr id="5" name="Picture 4">
            <a:extLst>
              <a:ext uri="{FF2B5EF4-FFF2-40B4-BE49-F238E27FC236}">
                <a16:creationId xmlns:a16="http://schemas.microsoft.com/office/drawing/2014/main" id="{3AE5B2F9-1E01-184A-AAEA-0B1F0C806398}"/>
              </a:ext>
            </a:extLst>
          </p:cNvPr>
          <p:cNvPicPr>
            <a:picLocks noChangeAspect="1"/>
          </p:cNvPicPr>
          <p:nvPr/>
        </p:nvPicPr>
        <p:blipFill>
          <a:blip r:embed="rId4"/>
          <a:stretch>
            <a:fillRect/>
          </a:stretch>
        </p:blipFill>
        <p:spPr>
          <a:xfrm>
            <a:off x="7231334" y="1008094"/>
            <a:ext cx="3131038" cy="4841812"/>
          </a:xfrm>
          <a:prstGeom prst="rect">
            <a:avLst/>
          </a:prstGeom>
        </p:spPr>
      </p:pic>
    </p:spTree>
    <p:extLst>
      <p:ext uri="{BB962C8B-B14F-4D97-AF65-F5344CB8AC3E}">
        <p14:creationId xmlns:p14="http://schemas.microsoft.com/office/powerpoint/2010/main" val="1627006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MVC Pattern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2" name="Picture 1">
            <a:extLst>
              <a:ext uri="{FF2B5EF4-FFF2-40B4-BE49-F238E27FC236}">
                <a16:creationId xmlns:a16="http://schemas.microsoft.com/office/drawing/2014/main" id="{EA702C84-A6B1-4EC9-8695-9CFA82204441}"/>
              </a:ext>
            </a:extLst>
          </p:cNvPr>
          <p:cNvPicPr>
            <a:picLocks noChangeAspect="1"/>
          </p:cNvPicPr>
          <p:nvPr/>
        </p:nvPicPr>
        <p:blipFill>
          <a:blip r:embed="rId4"/>
          <a:stretch>
            <a:fillRect/>
          </a:stretch>
        </p:blipFill>
        <p:spPr>
          <a:xfrm>
            <a:off x="1235344" y="1486135"/>
            <a:ext cx="9721312" cy="5102462"/>
          </a:xfrm>
          <a:prstGeom prst="rect">
            <a:avLst/>
          </a:prstGeom>
        </p:spPr>
      </p:pic>
    </p:spTree>
    <p:extLst>
      <p:ext uri="{BB962C8B-B14F-4D97-AF65-F5344CB8AC3E}">
        <p14:creationId xmlns:p14="http://schemas.microsoft.com/office/powerpoint/2010/main" val="673436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Django MVC or MVT?</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
        <p:nvSpPr>
          <p:cNvPr id="7" name="Content Placeholder 2">
            <a:extLst>
              <a:ext uri="{FF2B5EF4-FFF2-40B4-BE49-F238E27FC236}">
                <a16:creationId xmlns:a16="http://schemas.microsoft.com/office/drawing/2014/main" id="{7CF23BD0-E4B6-43D9-8797-8ADB2B451552}"/>
              </a:ext>
            </a:extLst>
          </p:cNvPr>
          <p:cNvSpPr>
            <a:spLocks noGrp="1"/>
          </p:cNvSpPr>
          <p:nvPr>
            <p:ph idx="1"/>
          </p:nvPr>
        </p:nvSpPr>
        <p:spPr>
          <a:xfrm>
            <a:off x="838200" y="1654444"/>
            <a:ext cx="10515600" cy="4522519"/>
          </a:xfrm>
        </p:spPr>
        <p:txBody>
          <a:bodyPr>
            <a:normAutofit/>
          </a:bodyPr>
          <a:lstStyle/>
          <a:p>
            <a:pPr marL="0" indent="0">
              <a:buNone/>
            </a:pPr>
            <a:r>
              <a:rPr lang="en-US" sz="2000" dirty="0"/>
              <a:t>Yes. The main difference is that Django takes care of the Controller by introducing Templates that we are expected to implement. </a:t>
            </a:r>
          </a:p>
        </p:txBody>
      </p:sp>
    </p:spTree>
    <p:extLst>
      <p:ext uri="{BB962C8B-B14F-4D97-AF65-F5344CB8AC3E}">
        <p14:creationId xmlns:p14="http://schemas.microsoft.com/office/powerpoint/2010/main" val="2429526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Bandwidth versus Latency</a:t>
            </a:r>
          </a:p>
        </p:txBody>
      </p:sp>
    </p:spTree>
    <p:extLst>
      <p:ext uri="{BB962C8B-B14F-4D97-AF65-F5344CB8AC3E}">
        <p14:creationId xmlns:p14="http://schemas.microsoft.com/office/powerpoint/2010/main" val="1640672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Network Architecture &amp; Protocols</a:t>
            </a:r>
          </a:p>
        </p:txBody>
      </p:sp>
    </p:spTree>
    <p:extLst>
      <p:ext uri="{BB962C8B-B14F-4D97-AF65-F5344CB8AC3E}">
        <p14:creationId xmlns:p14="http://schemas.microsoft.com/office/powerpoint/2010/main" val="1831084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endParaRPr lang="en-US" sz="2000" dirty="0"/>
          </a:p>
          <a:p>
            <a:pPr marL="0" indent="0">
              <a:buNone/>
            </a:pPr>
            <a:r>
              <a:rPr lang="en-US" sz="2000" dirty="0"/>
              <a:t>IP (Internet Protocol) </a:t>
            </a:r>
            <a:r>
              <a:rPr lang="en-US" sz="2000" dirty="0">
                <a:hlinkClick r:id="rId4"/>
              </a:rPr>
              <a:t>[link]</a:t>
            </a:r>
            <a:endParaRPr lang="en-US" sz="2000" dirty="0"/>
          </a:p>
          <a:p>
            <a:pPr marL="0" indent="0">
              <a:buNone/>
            </a:pP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pic>
        <p:nvPicPr>
          <p:cNvPr id="3" name="Picture 2">
            <a:extLst>
              <a:ext uri="{FF2B5EF4-FFF2-40B4-BE49-F238E27FC236}">
                <a16:creationId xmlns:a16="http://schemas.microsoft.com/office/drawing/2014/main" id="{EB9E2CFF-2E53-4E08-B47B-2E03CBDC1E36}"/>
              </a:ext>
            </a:extLst>
          </p:cNvPr>
          <p:cNvPicPr>
            <a:picLocks noChangeAspect="1"/>
          </p:cNvPicPr>
          <p:nvPr/>
        </p:nvPicPr>
        <p:blipFill>
          <a:blip r:embed="rId9"/>
          <a:stretch>
            <a:fillRect/>
          </a:stretch>
        </p:blipFill>
        <p:spPr>
          <a:xfrm>
            <a:off x="5794362" y="1227552"/>
            <a:ext cx="6397638" cy="4747364"/>
          </a:xfrm>
          <a:prstGeom prst="rect">
            <a:avLst/>
          </a:prstGeom>
        </p:spPr>
      </p:pic>
    </p:spTree>
    <p:extLst>
      <p:ext uri="{BB962C8B-B14F-4D97-AF65-F5344CB8AC3E}">
        <p14:creationId xmlns:p14="http://schemas.microsoft.com/office/powerpoint/2010/main" val="2932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pic>
        <p:nvPicPr>
          <p:cNvPr id="3" name="Picture 2">
            <a:extLst>
              <a:ext uri="{FF2B5EF4-FFF2-40B4-BE49-F238E27FC236}">
                <a16:creationId xmlns:a16="http://schemas.microsoft.com/office/drawing/2014/main" id="{A7D0AC4C-9095-4FBA-8E03-0CC37CBE4853}"/>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689FE5D9-63F7-424C-8E00-845B24A1F384}"/>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70464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 [The Web takes over the world]</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pic>
        <p:nvPicPr>
          <p:cNvPr id="6" name="Picture 5">
            <a:extLst>
              <a:ext uri="{FF2B5EF4-FFF2-40B4-BE49-F238E27FC236}">
                <a16:creationId xmlns:a16="http://schemas.microsoft.com/office/drawing/2014/main" id="{FFA9BE90-C0D4-406B-8CC0-01FCDC9A1537}"/>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7" name="TextBox 6">
            <a:extLst>
              <a:ext uri="{FF2B5EF4-FFF2-40B4-BE49-F238E27FC236}">
                <a16:creationId xmlns:a16="http://schemas.microsoft.com/office/drawing/2014/main" id="{5EEC40FC-5ED0-44E3-B813-C6735E625590}"/>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27816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…SOA (service-oriented architecture) version 2</a:t>
            </a:r>
          </a:p>
          <a:p>
            <a:pPr marL="0" indent="0">
              <a:buNone/>
            </a:pPr>
            <a:endParaRPr lang="en-US" sz="2000" dirty="0"/>
          </a:p>
          <a:p>
            <a:pPr marL="0" indent="0">
              <a:buNone/>
            </a:pPr>
            <a:r>
              <a:rPr lang="en-US" sz="2000" dirty="0"/>
              <a:t>XML (Extensible Markup Language) </a:t>
            </a:r>
            <a:r>
              <a:rPr lang="en-US" sz="2000" dirty="0">
                <a:hlinkClick r:id="rId4"/>
              </a:rPr>
              <a:t>[link]</a:t>
            </a:r>
            <a:r>
              <a:rPr lang="en-US" sz="2000" dirty="0"/>
              <a:t>	</a:t>
            </a:r>
          </a:p>
          <a:p>
            <a:pPr marL="0" indent="0">
              <a:buNone/>
            </a:pPr>
            <a:r>
              <a:rPr lang="en-US" sz="2000" dirty="0"/>
              <a:t>XML-RPC (XML &amp; HTTP) </a:t>
            </a:r>
            <a:r>
              <a:rPr lang="en-US" sz="2000" dirty="0">
                <a:hlinkClick r:id="rId5"/>
              </a:rPr>
              <a:t>[link]</a:t>
            </a:r>
            <a:r>
              <a:rPr lang="en-US" sz="2000" dirty="0"/>
              <a:t> </a:t>
            </a:r>
          </a:p>
          <a:p>
            <a:pPr marL="0" indent="0">
              <a:buNone/>
            </a:pPr>
            <a:r>
              <a:rPr lang="en-US" sz="2000" dirty="0"/>
              <a:t>SOAP (Simple Object Access Protocol) </a:t>
            </a:r>
            <a:r>
              <a:rPr lang="en-US" sz="2000" dirty="0">
                <a:hlinkClick r:id="rId6"/>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7"/>
              </a:rPr>
              <a:t>[link]</a:t>
            </a:r>
            <a:endParaRPr lang="en-US" sz="2000" dirty="0"/>
          </a:p>
          <a:p>
            <a:pPr marL="0" indent="0">
              <a:buNone/>
            </a:pPr>
            <a:r>
              <a:rPr lang="en-US" sz="2000" dirty="0"/>
              <a:t>REST (Representational State Transfer) </a:t>
            </a:r>
            <a:r>
              <a:rPr lang="en-US" sz="2000" dirty="0">
                <a:hlinkClick r:id="rId8"/>
              </a:rPr>
              <a:t>[link]</a:t>
            </a: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6F107D95-60D1-476F-8F34-B0D12CE62FC5}"/>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8" name="TextBox 7">
            <a:extLst>
              <a:ext uri="{FF2B5EF4-FFF2-40B4-BE49-F238E27FC236}">
                <a16:creationId xmlns:a16="http://schemas.microsoft.com/office/drawing/2014/main" id="{24B0F564-56B6-4C5C-B0C1-1AF4213D17D6}"/>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1723883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    …SOA (service-oriented architecture) version 2 [link]</a:t>
            </a:r>
          </a:p>
          <a:p>
            <a:pPr marL="0" indent="0">
              <a:buNone/>
            </a:pPr>
            <a:r>
              <a:rPr lang="en-US" sz="2000" dirty="0"/>
              <a:t>JSON (JavaScript Object Notation) </a:t>
            </a:r>
            <a:r>
              <a:rPr lang="en-US" sz="2000" dirty="0">
                <a:hlinkClick r:id="rId4"/>
              </a:rPr>
              <a:t>[link]</a:t>
            </a:r>
            <a:endParaRPr lang="en-US" sz="2000" dirty="0"/>
          </a:p>
          <a:p>
            <a:pPr marL="0" indent="0">
              <a:buNone/>
            </a:pPr>
            <a:r>
              <a:rPr lang="en-US" sz="2000" dirty="0"/>
              <a:t>REST (Representational State Transfer)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6"/>
              </a:rPr>
              <a:t>[link]</a:t>
            </a:r>
            <a:r>
              <a:rPr lang="en-US" sz="2000" dirty="0"/>
              <a:t> Or </a:t>
            </a:r>
            <a:r>
              <a:rPr lang="en-US" sz="2000" dirty="0">
                <a:hlinkClick r:id="rId7"/>
              </a:rPr>
              <a:t>https://grpc.io/faq/</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8"/>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9"/>
              </a:rPr>
              <a:t>[link]</a:t>
            </a:r>
            <a:r>
              <a:rPr lang="en-US" sz="2000" dirty="0"/>
              <a:t>  </a:t>
            </a:r>
          </a:p>
        </p:txBody>
      </p:sp>
      <p:pic>
        <p:nvPicPr>
          <p:cNvPr id="5" name="Picture 4">
            <a:extLst>
              <a:ext uri="{FF2B5EF4-FFF2-40B4-BE49-F238E27FC236}">
                <a16:creationId xmlns:a16="http://schemas.microsoft.com/office/drawing/2014/main" id="{E51FC054-0B24-4CFD-B5CC-ADC37DA85061}"/>
              </a:ext>
            </a:extLst>
          </p:cNvPr>
          <p:cNvPicPr>
            <a:picLocks noChangeAspect="1"/>
          </p:cNvPicPr>
          <p:nvPr/>
        </p:nvPicPr>
        <p:blipFill>
          <a:blip r:embed="rId10"/>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2F930956-2EDD-4146-85BF-6182A3CEB693}"/>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1"/>
              </a:rPr>
              <a:t>[link]</a:t>
            </a:r>
            <a:endParaRPr lang="en-US" dirty="0"/>
          </a:p>
        </p:txBody>
      </p:sp>
    </p:spTree>
    <p:extLst>
      <p:ext uri="{BB962C8B-B14F-4D97-AF65-F5344CB8AC3E}">
        <p14:creationId xmlns:p14="http://schemas.microsoft.com/office/powerpoint/2010/main" val="928010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r>
              <a:rPr lang="en-US" sz="2000" dirty="0"/>
              <a:t>IP (Internet Protocol) </a:t>
            </a:r>
            <a:r>
              <a:rPr lang="en-US" sz="2000" dirty="0">
                <a:hlinkClick r:id="rId4"/>
              </a:rPr>
              <a:t>[link]</a:t>
            </a: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spTree>
    <p:extLst>
      <p:ext uri="{BB962C8B-B14F-4D97-AF65-F5344CB8AC3E}">
        <p14:creationId xmlns:p14="http://schemas.microsoft.com/office/powerpoint/2010/main" val="20733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Announcements &amp; 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endParaRPr lang="en-US" sz="1800" b="1" dirty="0"/>
          </a:p>
        </p:txBody>
      </p:sp>
    </p:spTree>
    <p:extLst>
      <p:ext uri="{BB962C8B-B14F-4D97-AF65-F5344CB8AC3E}">
        <p14:creationId xmlns:p14="http://schemas.microsoft.com/office/powerpoint/2010/main" val="1627805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spTree>
    <p:extLst>
      <p:ext uri="{BB962C8B-B14F-4D97-AF65-F5344CB8AC3E}">
        <p14:creationId xmlns:p14="http://schemas.microsoft.com/office/powerpoint/2010/main" val="884834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spTree>
    <p:extLst>
      <p:ext uri="{BB962C8B-B14F-4D97-AF65-F5344CB8AC3E}">
        <p14:creationId xmlns:p14="http://schemas.microsoft.com/office/powerpoint/2010/main" val="2663758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3" name="Content Placeholder 2"/>
          <p:cNvSpPr>
            <a:spLocks noGrp="1"/>
          </p:cNvSpPr>
          <p:nvPr>
            <p:ph idx="1"/>
          </p:nvPr>
        </p:nvSpPr>
        <p:spPr>
          <a:xfrm>
            <a:off x="5122103" y="3954148"/>
            <a:ext cx="10718950" cy="2327970"/>
          </a:xfrm>
        </p:spPr>
        <p:txBody>
          <a:bodyPr>
            <a:normAutofit/>
          </a:bodyPr>
          <a:lstStyle/>
          <a:p>
            <a:pPr marL="0" indent="0">
              <a:buNone/>
            </a:pPr>
            <a:r>
              <a:rPr lang="en-US" sz="2000" dirty="0">
                <a:hlinkClick r:id="rId3"/>
              </a:rPr>
              <a:t>https://en.wikipedia.org/wiki/GRPC</a:t>
            </a: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4"/>
              </a:rPr>
              <a:t>[link]</a:t>
            </a:r>
            <a:endParaRPr lang="en-US" sz="2000" dirty="0"/>
          </a:p>
          <a:p>
            <a:pPr marL="0" indent="0">
              <a:buNone/>
            </a:pPr>
            <a:r>
              <a:rPr lang="en-US" sz="2000" dirty="0"/>
              <a:t>…SOA (service-oriented architecture) version 2 [link]</a:t>
            </a:r>
          </a:p>
          <a:p>
            <a:pPr marL="0" indent="0">
              <a:buNone/>
            </a:pPr>
            <a:endParaRPr lang="en-US" sz="2000" dirty="0"/>
          </a:p>
          <a:p>
            <a:pPr marL="0" indent="0">
              <a:buNone/>
            </a:pPr>
            <a:r>
              <a:rPr lang="en-US" sz="2000" dirty="0"/>
              <a:t>XML (Extensible Markup Language) </a:t>
            </a:r>
            <a:r>
              <a:rPr lang="en-US" sz="2000" dirty="0">
                <a:hlinkClick r:id="rId5"/>
              </a:rPr>
              <a:t>[link]</a:t>
            </a:r>
            <a:r>
              <a:rPr lang="en-US" sz="2000" dirty="0"/>
              <a:t>	</a:t>
            </a:r>
          </a:p>
          <a:p>
            <a:pPr marL="0" indent="0">
              <a:buNone/>
            </a:pPr>
            <a:r>
              <a:rPr lang="en-US" sz="2000" dirty="0"/>
              <a:t>XML-RPC (XML &amp; HTTP) </a:t>
            </a:r>
            <a:r>
              <a:rPr lang="en-US" sz="2000" dirty="0">
                <a:hlinkClick r:id="rId6"/>
              </a:rPr>
              <a:t>[link]</a:t>
            </a:r>
            <a:r>
              <a:rPr lang="en-US" sz="2000" dirty="0"/>
              <a:t> </a:t>
            </a:r>
          </a:p>
          <a:p>
            <a:pPr marL="0" indent="0">
              <a:buNone/>
            </a:pPr>
            <a:r>
              <a:rPr lang="en-US" sz="2000" dirty="0"/>
              <a:t>SOAP (Simple Object Access Protocol) </a:t>
            </a:r>
            <a:r>
              <a:rPr lang="en-US" sz="2000" dirty="0">
                <a:hlinkClick r:id="rId7"/>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8"/>
              </a:rPr>
              <a:t>[link]</a:t>
            </a:r>
            <a:endParaRPr lang="en-US" sz="2000" dirty="0"/>
          </a:p>
          <a:p>
            <a:pPr marL="0" indent="0">
              <a:buNone/>
            </a:pPr>
            <a:r>
              <a:rPr lang="en-US" sz="2000" dirty="0"/>
              <a:t>REST (Representational State Transfer) </a:t>
            </a:r>
            <a:r>
              <a:rPr lang="en-US" sz="2000" dirty="0">
                <a:hlinkClick r:id="rId9"/>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98898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(JavaScript Object Notation) </a:t>
            </a:r>
            <a:r>
              <a:rPr lang="en-US" sz="2000" dirty="0">
                <a:hlinkClick r:id="rId3"/>
              </a:rPr>
              <a:t>[link]</a:t>
            </a:r>
            <a:endParaRPr lang="en-US" sz="2000" dirty="0"/>
          </a:p>
          <a:p>
            <a:pPr marL="0" indent="0">
              <a:buNone/>
            </a:pPr>
            <a:r>
              <a:rPr lang="en-US" sz="2000" dirty="0"/>
              <a:t>REST (Representational State Transfer) </a:t>
            </a:r>
            <a:r>
              <a:rPr lang="en-US" sz="2000" dirty="0">
                <a:hlinkClick r:id="rId4"/>
              </a:rPr>
              <a:t>[link]</a:t>
            </a: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6"/>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7"/>
              </a:rPr>
              <a:t>[link]</a:t>
            </a:r>
            <a:r>
              <a:rPr lang="en-US" sz="2000" dirty="0"/>
              <a:t>  </a:t>
            </a:r>
          </a:p>
        </p:txBody>
      </p:sp>
    </p:spTree>
    <p:extLst>
      <p:ext uri="{BB962C8B-B14F-4D97-AF65-F5344CB8AC3E}">
        <p14:creationId xmlns:p14="http://schemas.microsoft.com/office/powerpoint/2010/main" val="4216500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In-demand Software Development Skills </a:t>
            </a:r>
            <a:r>
              <a:rPr lang="en-US" sz="3600" dirty="0">
                <a:hlinkClick r:id="rId3"/>
              </a:rPr>
              <a:t>[link]</a:t>
            </a:r>
            <a:endParaRPr lang="en-US" sz="3600" dirty="0"/>
          </a:p>
        </p:txBody>
      </p:sp>
    </p:spTree>
    <p:extLst>
      <p:ext uri="{BB962C8B-B14F-4D97-AF65-F5344CB8AC3E}">
        <p14:creationId xmlns:p14="http://schemas.microsoft.com/office/powerpoint/2010/main" val="1674425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Your Feedback from Sprint 6?</a:t>
            </a:r>
            <a:br>
              <a:rPr lang="en-US" sz="3600" dirty="0"/>
            </a:br>
            <a:br>
              <a:rPr lang="en-US" sz="3600" dirty="0"/>
            </a:br>
            <a:r>
              <a:rPr lang="en-US" sz="3600" dirty="0"/>
              <a:t>APIs? Swagger? YAML? </a:t>
            </a:r>
          </a:p>
        </p:txBody>
      </p:sp>
    </p:spTree>
    <p:extLst>
      <p:ext uri="{BB962C8B-B14F-4D97-AF65-F5344CB8AC3E}">
        <p14:creationId xmlns:p14="http://schemas.microsoft.com/office/powerpoint/2010/main" val="2936190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6328-B774-764F-8398-EC216DF59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B747E-E8B7-5146-BF3F-60156021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3993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Case Study – </a:t>
            </a:r>
            <a:br>
              <a:rPr lang="en-US" sz="3600" dirty="0"/>
            </a:br>
            <a:r>
              <a:rPr lang="en-US" sz="3600" dirty="0"/>
              <a:t>EQUIP Architecture Patterns, </a:t>
            </a:r>
            <a:br>
              <a:rPr lang="en-US" sz="3600" dirty="0"/>
            </a:br>
            <a:r>
              <a:rPr lang="en-US" sz="3600" dirty="0"/>
              <a:t>Tactics, and Metrics </a:t>
            </a:r>
          </a:p>
        </p:txBody>
      </p:sp>
    </p:spTree>
    <p:extLst>
      <p:ext uri="{BB962C8B-B14F-4D97-AF65-F5344CB8AC3E}">
        <p14:creationId xmlns:p14="http://schemas.microsoft.com/office/powerpoint/2010/main" val="3528984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8411048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224846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81DC4-25C2-794D-96F5-A077648E9695}"/>
              </a:ext>
            </a:extLst>
          </p:cNvPr>
          <p:cNvSpPr>
            <a:spLocks noGrp="1"/>
          </p:cNvSpPr>
          <p:nvPr>
            <p:ph idx="1"/>
          </p:nvPr>
        </p:nvSpPr>
        <p:spPr>
          <a:xfrm>
            <a:off x="4916" y="0"/>
            <a:ext cx="12187084" cy="6858000"/>
          </a:xfrm>
        </p:spPr>
        <p:txBody>
          <a:bodyPr/>
          <a:lstStyle/>
          <a:p>
            <a:endParaRPr lang="en-US"/>
          </a:p>
        </p:txBody>
      </p:sp>
    </p:spTree>
    <p:extLst>
      <p:ext uri="{BB962C8B-B14F-4D97-AF65-F5344CB8AC3E}">
        <p14:creationId xmlns:p14="http://schemas.microsoft.com/office/powerpoint/2010/main" val="1387604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42838-5406-44B9-8E0A-60C6D3D3BE36}"/>
              </a:ext>
            </a:extLst>
          </p:cNvPr>
          <p:cNvPicPr>
            <a:picLocks noChangeAspect="1"/>
          </p:cNvPicPr>
          <p:nvPr/>
        </p:nvPicPr>
        <p:blipFill>
          <a:blip r:embed="rId3"/>
          <a:stretch>
            <a:fillRect/>
          </a:stretch>
        </p:blipFill>
        <p:spPr>
          <a:xfrm>
            <a:off x="3311591" y="975429"/>
            <a:ext cx="5423197" cy="4813087"/>
          </a:xfrm>
          <a:prstGeom prst="rect">
            <a:avLst/>
          </a:prstGeom>
        </p:spPr>
      </p:pic>
      <p:pic>
        <p:nvPicPr>
          <p:cNvPr id="6" name="Picture 5">
            <a:extLst>
              <a:ext uri="{FF2B5EF4-FFF2-40B4-BE49-F238E27FC236}">
                <a16:creationId xmlns:a16="http://schemas.microsoft.com/office/drawing/2014/main" id="{AC6A4A7B-8AAE-4C5A-9844-D3E46F097BA1}"/>
              </a:ext>
            </a:extLst>
          </p:cNvPr>
          <p:cNvPicPr>
            <a:picLocks noChangeAspect="1"/>
          </p:cNvPicPr>
          <p:nvPr/>
        </p:nvPicPr>
        <p:blipFill>
          <a:blip r:embed="rId4"/>
          <a:stretch>
            <a:fillRect/>
          </a:stretch>
        </p:blipFill>
        <p:spPr>
          <a:xfrm>
            <a:off x="8313518" y="3840876"/>
            <a:ext cx="3252903" cy="2293296"/>
          </a:xfrm>
          <a:prstGeom prst="rect">
            <a:avLst/>
          </a:prstGeom>
        </p:spPr>
      </p:pic>
      <p:pic>
        <p:nvPicPr>
          <p:cNvPr id="7" name="Picture 6">
            <a:extLst>
              <a:ext uri="{FF2B5EF4-FFF2-40B4-BE49-F238E27FC236}">
                <a16:creationId xmlns:a16="http://schemas.microsoft.com/office/drawing/2014/main" id="{F36F669F-E64D-4CEF-AB71-5B8C2F656997}"/>
              </a:ext>
            </a:extLst>
          </p:cNvPr>
          <p:cNvPicPr>
            <a:picLocks noChangeAspect="1"/>
          </p:cNvPicPr>
          <p:nvPr/>
        </p:nvPicPr>
        <p:blipFill>
          <a:blip r:embed="rId5"/>
          <a:stretch>
            <a:fillRect/>
          </a:stretch>
        </p:blipFill>
        <p:spPr>
          <a:xfrm>
            <a:off x="8313518" y="709697"/>
            <a:ext cx="3252903" cy="2350222"/>
          </a:xfrm>
          <a:prstGeom prst="rect">
            <a:avLst/>
          </a:prstGeom>
        </p:spPr>
      </p:pic>
      <p:pic>
        <p:nvPicPr>
          <p:cNvPr id="8" name="Picture 7">
            <a:extLst>
              <a:ext uri="{FF2B5EF4-FFF2-40B4-BE49-F238E27FC236}">
                <a16:creationId xmlns:a16="http://schemas.microsoft.com/office/drawing/2014/main" id="{2B50ADE1-722B-48BC-A93F-B140F7A5CD57}"/>
              </a:ext>
            </a:extLst>
          </p:cNvPr>
          <p:cNvPicPr>
            <a:picLocks noChangeAspect="1"/>
          </p:cNvPicPr>
          <p:nvPr/>
        </p:nvPicPr>
        <p:blipFill>
          <a:blip r:embed="rId6"/>
          <a:stretch>
            <a:fillRect/>
          </a:stretch>
        </p:blipFill>
        <p:spPr>
          <a:xfrm>
            <a:off x="622549" y="3827418"/>
            <a:ext cx="3104943" cy="2313182"/>
          </a:xfrm>
          <a:prstGeom prst="rect">
            <a:avLst/>
          </a:prstGeom>
        </p:spPr>
      </p:pic>
      <p:pic>
        <p:nvPicPr>
          <p:cNvPr id="4" name="Picture 3">
            <a:extLst>
              <a:ext uri="{FF2B5EF4-FFF2-40B4-BE49-F238E27FC236}">
                <a16:creationId xmlns:a16="http://schemas.microsoft.com/office/drawing/2014/main" id="{58B496FA-9347-41CE-9672-85F4768B8CFC}"/>
              </a:ext>
            </a:extLst>
          </p:cNvPr>
          <p:cNvPicPr>
            <a:picLocks noChangeAspect="1"/>
          </p:cNvPicPr>
          <p:nvPr/>
        </p:nvPicPr>
        <p:blipFill>
          <a:blip r:embed="rId7"/>
          <a:stretch>
            <a:fillRect/>
          </a:stretch>
        </p:blipFill>
        <p:spPr>
          <a:xfrm>
            <a:off x="622549" y="733906"/>
            <a:ext cx="3122143" cy="2294775"/>
          </a:xfrm>
          <a:prstGeom prst="rect">
            <a:avLst/>
          </a:prstGeom>
        </p:spPr>
      </p:pic>
      <p:sp>
        <p:nvSpPr>
          <p:cNvPr id="10" name="Star: 5 Points 9">
            <a:extLst>
              <a:ext uri="{FF2B5EF4-FFF2-40B4-BE49-F238E27FC236}">
                <a16:creationId xmlns:a16="http://schemas.microsoft.com/office/drawing/2014/main" id="{5669461D-8D6A-4103-8A13-93B2C15C1707}"/>
              </a:ext>
            </a:extLst>
          </p:cNvPr>
          <p:cNvSpPr/>
          <p:nvPr/>
        </p:nvSpPr>
        <p:spPr>
          <a:xfrm>
            <a:off x="6970644" y="4844861"/>
            <a:ext cx="318052" cy="2782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Architecture Review (2006)</a:t>
            </a:r>
          </a:p>
        </p:txBody>
      </p:sp>
    </p:spTree>
    <p:extLst>
      <p:ext uri="{BB962C8B-B14F-4D97-AF65-F5344CB8AC3E}">
        <p14:creationId xmlns:p14="http://schemas.microsoft.com/office/powerpoint/2010/main" val="4022437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(2006)</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a:t>
            </a:r>
            <a:r>
              <a:rPr lang="en-US" sz="2000" dirty="0"/>
              <a:t>: Small scale client-server PowerBuilder/Sybase hosted on Citrix delivered to large customer base (Toyota dealers, John Deere dealers, and many other</a:t>
            </a:r>
          </a:p>
          <a:p>
            <a:r>
              <a:rPr lang="en-US" sz="2000" u="sng" dirty="0"/>
              <a:t>Tactics</a:t>
            </a:r>
            <a:r>
              <a:rPr lang="en-US" sz="2000" dirty="0"/>
              <a:t>: Deliver More Features (consider external/functional requirements only)</a:t>
            </a:r>
          </a:p>
          <a:p>
            <a:r>
              <a:rPr lang="en-US" sz="2000" u="sng" dirty="0"/>
              <a:t>Quality Attribute Priorities</a:t>
            </a:r>
            <a:r>
              <a:rPr lang="en-US" sz="2000" dirty="0"/>
              <a:t>: “Usability” and new functionality at any cost</a:t>
            </a:r>
          </a:p>
          <a:p>
            <a:r>
              <a:rPr lang="en-US" sz="2000" dirty="0"/>
              <a:t>Quality Issues: Reliability, Modifiability, Performance, Testability </a:t>
            </a:r>
          </a:p>
          <a:p>
            <a:r>
              <a:rPr lang="en-US" sz="2000" dirty="0"/>
              <a:t>“It looks like they have been programming for the last years as if they only had two weeks to live”</a:t>
            </a:r>
          </a:p>
          <a:p>
            <a:r>
              <a:rPr lang="en-US" sz="2000" dirty="0"/>
              <a:t>Waterfall process with year plus releases often delayed</a:t>
            </a:r>
          </a:p>
          <a:p>
            <a:r>
              <a:rPr lang="en-US" sz="2000" dirty="0"/>
              <a:t>Configuration management and deployment issues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854586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3261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…Four Years Go By…</a:t>
            </a:r>
          </a:p>
        </p:txBody>
      </p:sp>
    </p:spTree>
    <p:extLst>
      <p:ext uri="{BB962C8B-B14F-4D97-AF65-F5344CB8AC3E}">
        <p14:creationId xmlns:p14="http://schemas.microsoft.com/office/powerpoint/2010/main" val="39645603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That Fateful Day (2010)</a:t>
            </a:r>
          </a:p>
        </p:txBody>
      </p:sp>
    </p:spTree>
    <p:extLst>
      <p:ext uri="{BB962C8B-B14F-4D97-AF65-F5344CB8AC3E}">
        <p14:creationId xmlns:p14="http://schemas.microsoft.com/office/powerpoint/2010/main" val="2073122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03299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And Then</a:t>
            </a:r>
          </a:p>
        </p:txBody>
      </p:sp>
    </p:spTree>
    <p:extLst>
      <p:ext uri="{BB962C8B-B14F-4D97-AF65-F5344CB8AC3E}">
        <p14:creationId xmlns:p14="http://schemas.microsoft.com/office/powerpoint/2010/main" val="1492925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It Got Worse</a:t>
            </a:r>
          </a:p>
        </p:txBody>
      </p:sp>
    </p:spTree>
    <p:extLst>
      <p:ext uri="{BB962C8B-B14F-4D97-AF65-F5344CB8AC3E}">
        <p14:creationId xmlns:p14="http://schemas.microsoft.com/office/powerpoint/2010/main" val="8925434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(2011)</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Patterns</a:t>
            </a:r>
            <a:r>
              <a:rPr lang="en-US" sz="2000" dirty="0"/>
              <a:t>: Small scale client-server PowerBuilder/Sybase hosted on Citrix delivered to a smaller customer base of John Deere dealers</a:t>
            </a:r>
          </a:p>
          <a:p>
            <a:r>
              <a:rPr lang="en-US" sz="2000" dirty="0"/>
              <a:t>Strangler Pattern to encapsulate sections of functionality and move it to a multi-tier pattern with .NET environment and Web access</a:t>
            </a:r>
          </a:p>
          <a:p>
            <a:r>
              <a:rPr lang="en-US" sz="2000" u="sng" dirty="0"/>
              <a:t>Tactics</a:t>
            </a:r>
            <a:r>
              <a:rPr lang="en-US" sz="2000" dirty="0"/>
              <a:t>: </a:t>
            </a:r>
            <a:r>
              <a:rPr lang="en-US" sz="2000" strike="sngStrike" dirty="0"/>
              <a:t>Deliver More Features (consider external/functional requirements only)</a:t>
            </a:r>
            <a:r>
              <a:rPr lang="en-US" sz="2000" dirty="0"/>
              <a:t> Stop breaking </a:t>
            </a:r>
            <a:r>
              <a:rPr lang="en-US" sz="2000" dirty="0" err="1"/>
              <a:t>sh</a:t>
            </a:r>
            <a:r>
              <a:rPr lang="en-US" sz="2000" dirty="0"/>
              <a:t>-t by only making safe fixes (prioritize defects by safe-fix criteria), Multi-GL only new feature, agile releases every few months, </a:t>
            </a:r>
            <a:r>
              <a:rPr lang="en-US" sz="2000" b="1" dirty="0" err="1"/>
              <a:t>Genba</a:t>
            </a:r>
            <a:r>
              <a:rPr lang="en-US" sz="2000" b="1" dirty="0"/>
              <a:t>*</a:t>
            </a:r>
            <a:r>
              <a:rPr lang="en-US" sz="2000" dirty="0"/>
              <a:t> </a:t>
            </a:r>
          </a:p>
          <a:p>
            <a:r>
              <a:rPr lang="en-US" sz="2000" u="sng" dirty="0"/>
              <a:t>Quality Attribute Priorities</a:t>
            </a:r>
            <a:r>
              <a:rPr lang="en-US" sz="2000" dirty="0"/>
              <a:t>: Performance is the new Usability, Reliability, and Testability</a:t>
            </a:r>
          </a:p>
          <a:p>
            <a:endParaRPr lang="en-US" sz="2000" dirty="0"/>
          </a:p>
          <a:p>
            <a:pPr marL="0" indent="0">
              <a:buNone/>
            </a:pPr>
            <a:r>
              <a:rPr lang="en-US" sz="2000" dirty="0"/>
              <a:t>Personal Skill Improvement: I learned how to apologize with the best of them… and how to listen</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973947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145.4|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TotalTime>
  <Words>8738</Words>
  <Application>Microsoft Macintosh PowerPoint</Application>
  <PresentationFormat>Widescreen</PresentationFormat>
  <Paragraphs>1133</Paragraphs>
  <Slides>139</Slides>
  <Notes>113</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Calibri</vt:lpstr>
      <vt:lpstr>Calibri Light</vt:lpstr>
      <vt:lpstr>Verdana</vt:lpstr>
      <vt:lpstr>Wingdings</vt:lpstr>
      <vt:lpstr>Office Theme</vt:lpstr>
      <vt:lpstr>Discussion &amp; Lecture Session Sound &amp; Recording Check</vt:lpstr>
      <vt:lpstr>Software Engineering Discussion, Lecture, &amp; Lab Eric Pogue</vt:lpstr>
      <vt:lpstr>Teamwork and Self-Improvement</vt:lpstr>
      <vt:lpstr>Who is the Author</vt:lpstr>
      <vt:lpstr>Answer</vt:lpstr>
      <vt:lpstr>Suggested Reading: Dale Carnegie </vt:lpstr>
      <vt:lpstr>PowerPoint Presentation</vt:lpstr>
      <vt:lpstr>Announcements &amp; Prework</vt:lpstr>
      <vt:lpstr>PowerPoint Presentation</vt:lpstr>
      <vt:lpstr>Scrum Process – Sprint Retrospective</vt:lpstr>
      <vt:lpstr>Feedback?</vt:lpstr>
      <vt:lpstr>Sprint 3 Planning</vt:lpstr>
      <vt:lpstr>The Righteous Triangle of Software Development</vt:lpstr>
      <vt:lpstr>Scrum Process – Sprint Planning</vt:lpstr>
      <vt:lpstr>PowerPoint Presentation</vt:lpstr>
      <vt:lpstr>Requirements</vt:lpstr>
      <vt:lpstr>The Righteous Triangle of Software Development</vt:lpstr>
      <vt:lpstr>Behavior-Driven Development (Design) </vt:lpstr>
      <vt:lpstr>Gemba</vt:lpstr>
      <vt:lpstr>User Interface Design</vt:lpstr>
      <vt:lpstr>Waterfall vs Iterative vs Agile Requirements</vt:lpstr>
      <vt:lpstr>Requirements – Waterfall</vt:lpstr>
      <vt:lpstr>Requirements – Iterative (RUP)</vt:lpstr>
      <vt:lpstr>Requirements – Agile (Scrum)</vt:lpstr>
      <vt:lpstr>Requirements </vt:lpstr>
      <vt:lpstr>Assignment</vt:lpstr>
      <vt:lpstr>Break &amp; End of First Recording</vt:lpstr>
      <vt:lpstr>Lab</vt:lpstr>
      <vt:lpstr>End of Session &amp; Recordings</vt:lpstr>
      <vt:lpstr>Backup Slides</vt:lpstr>
      <vt:lpstr>PowerPoint Presentation</vt:lpstr>
      <vt:lpstr>Today’s “Friendly Conversation” topic… ~3-5min</vt:lpstr>
      <vt:lpstr>People, Process,  and Technology  </vt:lpstr>
      <vt:lpstr>…And the Virtuous Triangle </vt:lpstr>
      <vt:lpstr>Git/GitHub Demo …Thank you, Alex!</vt:lpstr>
      <vt:lpstr>Prioritize List and Consider Dependencies</vt:lpstr>
      <vt:lpstr>Demo of Sharing Repositories in GitHub …Thank you, John!</vt:lpstr>
      <vt:lpstr>PowerPoint Presentation</vt:lpstr>
      <vt:lpstr>Assignment / Quiz Questions and Comments</vt:lpstr>
      <vt:lpstr>Class JSON Format</vt:lpstr>
      <vt:lpstr>My “my-information.json” File</vt:lpstr>
      <vt:lpstr>My “web.config” File</vt:lpstr>
      <vt:lpstr>PowerPoint Presentation</vt:lpstr>
      <vt:lpstr>Object-Oriented Programming within Various Development Methodologies</vt:lpstr>
      <vt:lpstr>Waterfall vs Iterative vs Agile</vt:lpstr>
      <vt:lpstr>Testing Terms</vt:lpstr>
      <vt:lpstr>Testing Terms</vt:lpstr>
      <vt:lpstr>Automated Testing</vt:lpstr>
      <vt:lpstr>Automated Testing</vt:lpstr>
      <vt:lpstr>Automated Unit Testing Example: JUnit</vt:lpstr>
      <vt:lpstr>“What is the primary impact of using an Agile SDLC and an application’s Architecture?"</vt:lpstr>
      <vt:lpstr> Discussion: “What has been your experience with technology &amp; architecture metrics? Or metrics in general?”</vt:lpstr>
      <vt:lpstr>Software Quality Metrics</vt:lpstr>
      <vt:lpstr>Metrics</vt:lpstr>
      <vt:lpstr>Common Metrics for Software Development</vt:lpstr>
      <vt:lpstr>Common Metrics for Agile Software Development</vt:lpstr>
      <vt:lpstr>Metrics Recommendations</vt:lpstr>
      <vt:lpstr>Measuring Team Output… and Estimating/Planning</vt:lpstr>
      <vt:lpstr>Example Metrics Scorecard</vt:lpstr>
      <vt:lpstr>PowerPoint Presentation</vt:lpstr>
      <vt:lpstr>Improve Weighted Average Defect Density</vt:lpstr>
      <vt:lpstr>Preview Case Study –  EQUIP Architecture &amp; Metrics </vt:lpstr>
      <vt:lpstr>PowerPoint Presentation</vt:lpstr>
      <vt:lpstr>PowerPoint Presentation</vt:lpstr>
      <vt:lpstr>People, Process,  and Technology  </vt:lpstr>
      <vt:lpstr>Model-View-Controller (MVC)</vt:lpstr>
      <vt:lpstr>Containers &amp; Docker [link]</vt:lpstr>
      <vt:lpstr>Kubernetes &amp; Swarm [link]</vt:lpstr>
      <vt:lpstr>MVC Web Frameworks</vt:lpstr>
      <vt:lpstr>MVC Pattern</vt:lpstr>
      <vt:lpstr>Django MVC or MVT?</vt:lpstr>
      <vt:lpstr>Friendly Conversation Topic –  Bandwidth versus Latency</vt:lpstr>
      <vt:lpstr>Network Architecture &amp; Protocols</vt:lpstr>
      <vt:lpstr>Network Architecture – The Internet</vt:lpstr>
      <vt:lpstr>Network Architecture – The Web</vt:lpstr>
      <vt:lpstr>Network Architecture – Distributed Computing</vt:lpstr>
      <vt:lpstr>Network Architecture – Web Services</vt:lpstr>
      <vt:lpstr>Network Architecture – Back to the Future </vt:lpstr>
      <vt:lpstr>Network Architecture – The Internet</vt:lpstr>
      <vt:lpstr>Network Architecture – The Web</vt:lpstr>
      <vt:lpstr>Network Architecture – Distributed Computing</vt:lpstr>
      <vt:lpstr>Network Architecture – Web Services</vt:lpstr>
      <vt:lpstr>Network Architecture – Back to the Future </vt:lpstr>
      <vt:lpstr>Friendly Conversation Topic –  In-demand Software Development Skills [link]</vt:lpstr>
      <vt:lpstr>Your Feedback from Sprint 6?  APIs? Swagger? YAML? </vt:lpstr>
      <vt:lpstr>PowerPoint Presentation</vt:lpstr>
      <vt:lpstr>Case Study –  EQUIP Architecture Patterns,  Tactics, and Metrics </vt:lpstr>
      <vt:lpstr>PowerPoint Presentation</vt:lpstr>
      <vt:lpstr>PowerPoint Presentation</vt:lpstr>
      <vt:lpstr>PowerPoint Presentation</vt:lpstr>
      <vt:lpstr>EQUIP Architecture Review (2006)</vt:lpstr>
      <vt:lpstr>EQUIP Architecture Review (2006)</vt:lpstr>
      <vt:lpstr>The Right-eous Triangle Perspective</vt:lpstr>
      <vt:lpstr>…Four Years Go By…</vt:lpstr>
      <vt:lpstr>That Fateful Day (2010)</vt:lpstr>
      <vt:lpstr>The Right-eous Triangle Perspective</vt:lpstr>
      <vt:lpstr>And Then</vt:lpstr>
      <vt:lpstr>It Got Worse</vt:lpstr>
      <vt:lpstr>EQUIP Architecture Review (2011)</vt:lpstr>
      <vt:lpstr>Metrics 1.0</vt:lpstr>
      <vt:lpstr>Defects Introduced By Release… Introduce Fewer Defects   </vt:lpstr>
      <vt:lpstr>Metrics 2.0</vt:lpstr>
      <vt:lpstr>Defects Introduced and Fixed By Release through 15 May 2012  </vt:lpstr>
      <vt:lpstr>Metrics 3.0</vt:lpstr>
      <vt:lpstr>EQUIP Open Production Defects by Date &amp; Criticality </vt:lpstr>
      <vt:lpstr>EQUIP Open Production Defects by Date &amp; Criticality </vt:lpstr>
      <vt:lpstr>EQUIP 12.2 Open Production Defects by Sprint </vt:lpstr>
      <vt:lpstr>PowerPoint Presentation</vt:lpstr>
      <vt:lpstr>The Right-eous Triangle of Software Development</vt:lpstr>
      <vt:lpstr>EQUIP Brazil?</vt:lpstr>
      <vt:lpstr>PowerPoint Presentation</vt:lpstr>
      <vt:lpstr>More SAFe and how SDLCs  impact testing</vt:lpstr>
      <vt:lpstr>Software Testing Overview</vt:lpstr>
      <vt:lpstr>Software Testing “Truths”</vt:lpstr>
      <vt:lpstr>Object-Oriented Programming within Various Development Methodologies</vt:lpstr>
      <vt:lpstr>PowerPoint Presentation</vt:lpstr>
      <vt:lpstr>Waterfall vs Iterative vs Agile</vt:lpstr>
      <vt:lpstr>Testing Terms</vt:lpstr>
      <vt:lpstr>Testing Terms</vt:lpstr>
      <vt:lpstr>Automated Testing</vt:lpstr>
      <vt:lpstr>Automated Testing</vt:lpstr>
      <vt:lpstr>Automated Unit Testing Example: JUnit</vt:lpstr>
      <vt:lpstr>Lab (report-out at 12:08)</vt:lpstr>
      <vt:lpstr>PowerPoint Presentation</vt:lpstr>
      <vt:lpstr>Software Metrics, Estimating, and Measuring Output </vt:lpstr>
      <vt:lpstr>Software Metrics, Estimating, and Measuring Output </vt:lpstr>
      <vt:lpstr>Metrics</vt:lpstr>
      <vt:lpstr>Common Metrics for Software Development</vt:lpstr>
      <vt:lpstr>Common Metrics for Agile Software Development</vt:lpstr>
      <vt:lpstr>Metrics Recommendations</vt:lpstr>
      <vt:lpstr>Release/PSI Planning</vt:lpstr>
      <vt:lpstr>PowerPoint Presentation</vt:lpstr>
      <vt:lpstr>Exam 1 Feedback</vt:lpstr>
      <vt:lpstr>Exam 1 Feedback</vt:lpstr>
      <vt:lpstr>Exam 1 Feedback</vt:lpstr>
      <vt:lpstr>PowerPoint Presentation</vt:lpstr>
      <vt:lpstr>Observation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86</cp:revision>
  <dcterms:created xsi:type="dcterms:W3CDTF">2019-01-14T15:53:15Z</dcterms:created>
  <dcterms:modified xsi:type="dcterms:W3CDTF">2020-01-29T19:43:28Z</dcterms:modified>
</cp:coreProperties>
</file>